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46" r:id="rId1"/>
  </p:sldMasterIdLst>
  <p:notesMasterIdLst>
    <p:notesMasterId r:id="rId34"/>
  </p:notesMasterIdLst>
  <p:handoutMasterIdLst>
    <p:handoutMasterId r:id="rId35"/>
  </p:handoutMasterIdLst>
  <p:sldIdLst>
    <p:sldId id="287" r:id="rId2"/>
    <p:sldId id="289" r:id="rId3"/>
    <p:sldId id="266" r:id="rId4"/>
    <p:sldId id="293" r:id="rId5"/>
    <p:sldId id="258" r:id="rId6"/>
    <p:sldId id="291" r:id="rId7"/>
    <p:sldId id="292" r:id="rId8"/>
    <p:sldId id="268" r:id="rId9"/>
    <p:sldId id="269" r:id="rId10"/>
    <p:sldId id="288" r:id="rId11"/>
    <p:sldId id="274" r:id="rId12"/>
    <p:sldId id="284" r:id="rId13"/>
    <p:sldId id="283" r:id="rId14"/>
    <p:sldId id="294" r:id="rId15"/>
    <p:sldId id="278" r:id="rId16"/>
    <p:sldId id="295" r:id="rId17"/>
    <p:sldId id="304" r:id="rId18"/>
    <p:sldId id="305" r:id="rId19"/>
    <p:sldId id="306" r:id="rId20"/>
    <p:sldId id="290" r:id="rId21"/>
    <p:sldId id="297" r:id="rId22"/>
    <p:sldId id="261" r:id="rId23"/>
    <p:sldId id="298" r:id="rId24"/>
    <p:sldId id="299" r:id="rId25"/>
    <p:sldId id="262" r:id="rId26"/>
    <p:sldId id="300" r:id="rId27"/>
    <p:sldId id="301" r:id="rId28"/>
    <p:sldId id="273" r:id="rId29"/>
    <p:sldId id="303" r:id="rId30"/>
    <p:sldId id="285" r:id="rId31"/>
    <p:sldId id="286" r:id="rId32"/>
    <p:sldId id="307" r:id="rId33"/>
  </p:sldIdLst>
  <p:sldSz cx="12192000" cy="6858000"/>
  <p:notesSz cx="6858000" cy="92075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2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734"/>
    </p:cViewPr>
  </p:sorterViewPr>
  <p:notesViewPr>
    <p:cSldViewPr>
      <p:cViewPr varScale="1">
        <p:scale>
          <a:sx n="52" d="100"/>
          <a:sy n="52" d="100"/>
        </p:scale>
        <p:origin x="-2880" y="-10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 i="1">
                <a:latin typeface="Book Antiqua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 i="1">
                <a:latin typeface="Book Antiqua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1475" y="696913"/>
            <a:ext cx="6115050" cy="34401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4712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000" i="1">
                <a:latin typeface="Book Antiqua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4712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000" i="1">
                <a:latin typeface="Book Antiqua" pitchFamily="18" charset="0"/>
              </a:defRPr>
            </a:lvl1pPr>
          </a:lstStyle>
          <a:p>
            <a:pPr>
              <a:defRPr/>
            </a:pPr>
            <a:fld id="{F40F45C8-B7C1-448C-9E74-6E6B16C308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71475" y="696913"/>
            <a:ext cx="6115050" cy="3440112"/>
          </a:xfrm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E51784-972B-4C8D-8EAD-E89E26A0179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71475" y="696913"/>
            <a:ext cx="6115050" cy="3440112"/>
          </a:xfrm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26DB9C-E4EC-460E-8CF5-CA8817C0358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2BC03B-2CF9-4B71-B353-2E38A35AA81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1475" y="696913"/>
            <a:ext cx="6115050" cy="3440112"/>
          </a:xfrm>
          <a:ln cap="flat"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48C6DA-E612-48CC-9A77-473224251DD3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1475" y="696913"/>
            <a:ext cx="6115050" cy="3440112"/>
          </a:xfrm>
          <a:ln cap="flat"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4D91DC-D4F6-48F5-9FCD-A93F1B592772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1475" y="696913"/>
            <a:ext cx="6115050" cy="3440112"/>
          </a:xfrm>
          <a:ln cap="flat"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C78229-5F19-4D96-AC47-EA0D12EDE08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2" descr="qpr_logo2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9979378" y="5943603"/>
            <a:ext cx="1672046" cy="7715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4459696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8A4702-CF38-4919-BD59-2AA5176133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237718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773AF8-DFA6-4FE7-8232-60B1C7CBF36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727038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FB0F0E-7371-46EB-85C6-C00C36D96B6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2" descr="qpr_logo2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9979378" y="5943603"/>
            <a:ext cx="1672046" cy="7715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7190229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158C4-A204-448E-A7D5-E7A71B96B5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2" descr="qpr_logo2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9979378" y="5943603"/>
            <a:ext cx="1672046" cy="7715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8357341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C38FE8-F9C7-4DD2-BD50-88871511FB6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00848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6A736B-C722-4A01-9D7C-1EC18CD9D8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031934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2E948E-9519-467A-811C-28E790491E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602404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7F4AE9-1E1F-43B7-95BC-6EADA521E6D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130543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FF069B-E44D-4E14-832E-D8D4DCDC35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118208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CF2533-BC7C-4555-AAEA-754E09819CE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439402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F887256-F34D-4482-B8FE-5FDEA32CFEF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84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ransition>
    <p:random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 vert="horz" wrap="square" lIns="109126" tIns="54564" rIns="109126" bIns="54564" numCol="1" rtlCol="0" anchor="ctr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en-US"/>
              <a:t>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4332111"/>
            <a:ext cx="11176000" cy="1354667"/>
          </a:xfrm>
        </p:spPr>
        <p:txBody>
          <a:bodyPr vert="horz" wrap="square" lIns="109126" tIns="54564" rIns="109126" bIns="54564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>
              <a:buNone/>
              <a:defRPr/>
            </a:pPr>
            <a:r>
              <a:rPr lang="zh-CN" altLang="en-US" sz="6400" dirty="0">
                <a:solidFill>
                  <a:schemeClr val="accent1">
                    <a:lumMod val="50000"/>
                  </a:schemeClr>
                </a:solidFill>
              </a:rPr>
              <a:t>一个问题，救人一命</a:t>
            </a:r>
            <a:endParaRPr lang="en-US" sz="6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3149600" y="900289"/>
            <a:ext cx="6096000" cy="284648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7897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askerville Old Face" pitchFamily="18" charset="0"/>
              </a:rPr>
              <a:t>QPR</a:t>
            </a:r>
          </a:p>
        </p:txBody>
      </p:sp>
    </p:spTree>
  </p:cSld>
  <p:clrMapOvr>
    <a:masterClrMapping/>
  </p:clrMapOvr>
  <p:transition advTm="1184"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362200" y="762000"/>
            <a:ext cx="7522655" cy="1444978"/>
          </a:xfrm>
        </p:spPr>
        <p:txBody>
          <a:bodyPr vert="horz" wrap="square" lIns="109126" tIns="54564" rIns="109126" bIns="54564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l" eaLnBrk="1" hangingPunct="1"/>
            <a:r>
              <a:rPr lang="zh-CN" altLang="en-US" sz="7111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自杀的征兆与警讯</a:t>
            </a:r>
            <a:endParaRPr lang="en-US" sz="7111" u="sng" dirty="0">
              <a:solidFill>
                <a:schemeClr val="accent1">
                  <a:lumMod val="50000"/>
                </a:schemeClr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1339730" y="2438400"/>
            <a:ext cx="10814756" cy="3344333"/>
          </a:xfrm>
        </p:spPr>
        <p:txBody>
          <a:bodyPr vert="horz" wrap="square" lIns="109126" tIns="54564" rIns="109126" bIns="54564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buNone/>
            </a:pP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  <a:effectLst/>
                <a:latin typeface="Baskerville Old Face" pitchFamily="18" charset="0"/>
                <a:ea typeface="新細明體" charset="-120"/>
              </a:rPr>
              <a:t>直接表达 ：</a:t>
            </a:r>
          </a:p>
          <a:p>
            <a:pPr eaLnBrk="1" hangingPunct="1"/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「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effectLst/>
                <a:latin typeface="Baskerville Old Face" pitchFamily="18" charset="0"/>
                <a:ea typeface="新細明體" charset="-120"/>
              </a:rPr>
              <a:t>我已经决定要杀了自己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」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「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  <a:effectLst/>
                <a:latin typeface="Baskerville Old Face" pitchFamily="18" charset="0"/>
                <a:ea typeface="新細明體" charset="-120"/>
              </a:rPr>
              <a:t>我希望我已經死了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」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/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「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  <a:effectLst/>
                <a:latin typeface="Baskerville Old Face" pitchFamily="18" charset="0"/>
                <a:ea typeface="新細明體" charset="-120"/>
              </a:rPr>
              <a:t>我要自杀 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」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/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「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effectLst/>
                <a:latin typeface="Baskerville Old Face" pitchFamily="18" charset="0"/>
                <a:ea typeface="新細明體" charset="-120"/>
              </a:rPr>
              <a:t>我要结束这一切 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」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/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「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effectLst/>
                <a:latin typeface="Baskerville Old Face" pitchFamily="18" charset="0"/>
                <a:ea typeface="新細明體" charset="-120"/>
              </a:rPr>
              <a:t>如果（这件事）发生，我会杀了我自己 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」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advTm="1760"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90800" y="533400"/>
            <a:ext cx="6934201" cy="1444978"/>
          </a:xfrm>
        </p:spPr>
        <p:txBody>
          <a:bodyPr vert="horz" wrap="square" lIns="109126" tIns="54564" rIns="109126" bIns="54564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l" eaLnBrk="1" hangingPunct="1"/>
            <a:r>
              <a:rPr lang="zh-CN" altLang="en-US" sz="6400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自杀的征兆与警讯</a:t>
            </a:r>
            <a:endParaRPr lang="en-US" sz="6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752601" y="2438401"/>
            <a:ext cx="7772400" cy="3886200"/>
          </a:xfrm>
        </p:spPr>
        <p:txBody>
          <a:bodyPr vert="horz" wrap="square" lIns="109126" tIns="54564" rIns="109126" bIns="54564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lnSpc>
                <a:spcPct val="90000"/>
              </a:lnSpc>
              <a:buNone/>
            </a:pP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  <a:effectLst/>
                <a:latin typeface="Baskerville Old Face" pitchFamily="18" charset="0"/>
                <a:ea typeface="新細明體" charset="-120"/>
              </a:rPr>
              <a:t>间接的表达 ：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「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effectLst/>
                <a:latin typeface="Baskerville Old Face" pitchFamily="18" charset="0"/>
                <a:ea typeface="新細明體" charset="-120"/>
              </a:rPr>
              <a:t>我活得好累，我没有办法继续下去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」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「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effectLst/>
                <a:latin typeface="Baskerville Old Face" pitchFamily="18" charset="0"/>
                <a:ea typeface="新細明體" charset="-120"/>
              </a:rPr>
              <a:t>没有我，我的家人会更好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」</a:t>
            </a:r>
            <a:endParaRPr lang="zh-TW" altLang="en-US" dirty="0">
              <a:solidFill>
                <a:schemeClr val="accent1">
                  <a:lumMod val="50000"/>
                </a:schemeClr>
              </a:solidFill>
              <a:effectLst/>
              <a:latin typeface="Baskerville Old Face" pitchFamily="18" charset="0"/>
              <a:ea typeface="新細明體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「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  <a:effectLst/>
                <a:latin typeface="Baskerville Old Face" pitchFamily="18" charset="0"/>
                <a:ea typeface="新細明體" charset="-120"/>
              </a:rPr>
              <a:t>我死了沒人在乎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」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「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effectLst/>
                <a:latin typeface="Baskerville Old Face" pitchFamily="18" charset="0"/>
                <a:ea typeface="新細明體" charset="-120"/>
              </a:rPr>
              <a:t>我只是想解脱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」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「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effectLst/>
                <a:latin typeface="Baskerville Old Face" pitchFamily="18" charset="0"/>
                <a:ea typeface="新細明體" charset="-120"/>
              </a:rPr>
              <a:t>我的时日不多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  <a:effectLst/>
                <a:latin typeface="Baskerville Old Face" pitchFamily="18" charset="0"/>
                <a:ea typeface="新細明體" charset="-120"/>
              </a:rPr>
              <a:t>了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」 </a:t>
            </a:r>
            <a:endParaRPr lang="en-US" altLang="zh-TW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「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effectLst/>
                <a:latin typeface="Baskerville Old Face" pitchFamily="18" charset="0"/>
                <a:ea typeface="新細明體" charset="-120"/>
              </a:rPr>
              <a:t>用不了多久，你就不再用为我会担心的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」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advTm="1120"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93622" y="191623"/>
            <a:ext cx="7162800" cy="1177807"/>
          </a:xfrm>
        </p:spPr>
        <p:txBody>
          <a:bodyPr vert="horz" wrap="square" lIns="109126" tIns="54564" rIns="109126" bIns="54564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l" eaLnBrk="1" hangingPunct="1">
              <a:defRPr/>
            </a:pPr>
            <a:r>
              <a:rPr lang="zh-CN" altLang="en-US" sz="6400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自杀的征兆与警讯</a:t>
            </a:r>
            <a:endParaRPr lang="en-US" sz="6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767644" y="1351845"/>
            <a:ext cx="10814756" cy="5779911"/>
          </a:xfrm>
        </p:spPr>
        <p:txBody>
          <a:bodyPr vert="horz" wrap="square" lIns="109126" tIns="54564" rIns="109126" bIns="54564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buNone/>
              <a:defRPr/>
            </a:pPr>
            <a:r>
              <a:rPr lang="en-US" sz="4267" b="1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 </a:t>
            </a:r>
            <a:r>
              <a:rPr lang="zh-TW" altLang="en-US" sz="4267" b="1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行为的警讯</a:t>
            </a:r>
            <a:r>
              <a:rPr lang="en-US" altLang="zh-TW" sz="4267" b="1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:</a:t>
            </a:r>
            <a:endParaRPr lang="en-US" dirty="0">
              <a:solidFill>
                <a:schemeClr val="accent1">
                  <a:lumMod val="50000"/>
                </a:schemeClr>
              </a:solidFill>
              <a:effectLst/>
              <a:latin typeface="Baskerville Old Face" pitchFamily="18" charset="0"/>
            </a:endParaRPr>
          </a:p>
          <a:p>
            <a:pPr eaLnBrk="1" hangingPunct="1">
              <a:defRPr/>
            </a:pPr>
            <a:r>
              <a:rPr lang="zh-CN" altLang="en-US" sz="2844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过去曾试图自杀或有自杀史</a:t>
            </a:r>
            <a:endParaRPr lang="en-US" altLang="zh-CN" sz="2844" dirty="0">
              <a:solidFill>
                <a:schemeClr val="accent1">
                  <a:lumMod val="50000"/>
                </a:schemeClr>
              </a:solidFill>
              <a:latin typeface="Baskerville Old Face" pitchFamily="18" charset="0"/>
            </a:endParaRPr>
          </a:p>
          <a:p>
            <a:pPr eaLnBrk="1" hangingPunct="1">
              <a:defRPr/>
            </a:pPr>
            <a:r>
              <a:rPr lang="zh-CN" altLang="en-US" sz="2844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握有或获取自杀的工具</a:t>
            </a:r>
            <a:r>
              <a:rPr lang="en-US" altLang="zh-CN" sz="2844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(</a:t>
            </a:r>
            <a:r>
              <a:rPr lang="zh-TW" altLang="en-US" sz="2844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刀</a:t>
            </a:r>
            <a:r>
              <a:rPr lang="zh-CN" altLang="en-US" sz="2844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枪，毒药，药品等等</a:t>
            </a:r>
            <a:r>
              <a:rPr lang="en-US" altLang="zh-CN" sz="2844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)</a:t>
            </a:r>
          </a:p>
          <a:p>
            <a:pPr eaLnBrk="1" hangingPunct="1">
              <a:defRPr/>
            </a:pPr>
            <a:r>
              <a:rPr lang="zh-CN" altLang="en-US" sz="2844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抑郁症，情绪低落，感</a:t>
            </a:r>
            <a:r>
              <a:rPr lang="zh-TW" altLang="en-US" sz="2844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到</a:t>
            </a:r>
            <a:r>
              <a:rPr lang="zh-CN" altLang="en-US" sz="2844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绝望</a:t>
            </a:r>
            <a:endParaRPr lang="zh-TW" altLang="en-US" sz="2844" dirty="0">
              <a:solidFill>
                <a:schemeClr val="accent1">
                  <a:lumMod val="50000"/>
                </a:schemeClr>
              </a:solidFill>
              <a:latin typeface="Baskerville Old Face" pitchFamily="18" charset="0"/>
            </a:endParaRPr>
          </a:p>
          <a:p>
            <a:pPr eaLnBrk="1" hangingPunct="1">
              <a:defRPr/>
            </a:pPr>
            <a:r>
              <a:rPr lang="zh-CN" altLang="en-US" sz="2844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交代身后事</a:t>
            </a:r>
            <a:r>
              <a:rPr lang="en-US" altLang="zh-CN" sz="2844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(</a:t>
            </a:r>
            <a:r>
              <a:rPr lang="zh-CN" altLang="en-US" sz="2844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把个人事务都处理清楚</a:t>
            </a:r>
            <a:r>
              <a:rPr lang="en-US" altLang="zh-CN" sz="2844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)</a:t>
            </a:r>
          </a:p>
          <a:p>
            <a:pPr eaLnBrk="1" hangingPunct="1">
              <a:defRPr/>
            </a:pPr>
            <a:r>
              <a:rPr lang="zh-CN" altLang="en-US" sz="2844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把珍视宝贝的东西</a:t>
            </a:r>
            <a:r>
              <a:rPr lang="en-US" altLang="zh-CN" sz="2844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(</a:t>
            </a:r>
            <a:r>
              <a:rPr lang="zh-CN" altLang="en-US" sz="2844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或动物</a:t>
            </a:r>
            <a:r>
              <a:rPr lang="en-US" altLang="zh-CN" sz="2844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)</a:t>
            </a:r>
            <a:r>
              <a:rPr lang="zh-CN" altLang="en-US" sz="2844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送人或处理</a:t>
            </a:r>
            <a:endParaRPr lang="en-US" altLang="zh-CN" sz="2844" dirty="0">
              <a:solidFill>
                <a:schemeClr val="accent1">
                  <a:lumMod val="50000"/>
                </a:schemeClr>
              </a:solidFill>
              <a:latin typeface="Baskerville Old Face" pitchFamily="18" charset="0"/>
            </a:endParaRPr>
          </a:p>
          <a:p>
            <a:pPr eaLnBrk="1" hangingPunct="1">
              <a:defRPr/>
            </a:pPr>
            <a:r>
              <a:rPr lang="zh-CN" altLang="en-US" sz="2844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突然对宗教感兴趣或失去兴趣</a:t>
            </a:r>
            <a:endParaRPr lang="en-US" altLang="zh-CN" sz="2844" dirty="0">
              <a:solidFill>
                <a:schemeClr val="accent1">
                  <a:lumMod val="50000"/>
                </a:schemeClr>
              </a:solidFill>
              <a:latin typeface="Baskerville Old Face" pitchFamily="18" charset="0"/>
            </a:endParaRPr>
          </a:p>
          <a:p>
            <a:pPr eaLnBrk="1" hangingPunct="1">
              <a:defRPr/>
            </a:pPr>
            <a:r>
              <a:rPr lang="zh-CN" altLang="en-US" sz="2844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开始吸毒或酗酒，或者戒毒酒者复发</a:t>
            </a:r>
            <a:endParaRPr lang="en-US" altLang="zh-CN" sz="2844" dirty="0">
              <a:solidFill>
                <a:schemeClr val="accent1">
                  <a:lumMod val="50000"/>
                </a:schemeClr>
              </a:solidFill>
              <a:latin typeface="Baskerville Old Face" pitchFamily="18" charset="0"/>
            </a:endParaRPr>
          </a:p>
          <a:p>
            <a:pPr eaLnBrk="1" hangingPunct="1">
              <a:defRPr/>
            </a:pPr>
            <a:r>
              <a:rPr lang="zh-CN" altLang="en-US" sz="2844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无名的愤怒， 挑衅，和暴躁易怒</a:t>
            </a:r>
            <a:endParaRPr lang="en-US" altLang="zh-CN" sz="2844" dirty="0">
              <a:solidFill>
                <a:schemeClr val="accent1">
                  <a:lumMod val="50000"/>
                </a:schemeClr>
              </a:solidFill>
              <a:latin typeface="Baskerville Old Face" pitchFamily="18" charset="0"/>
            </a:endParaRPr>
          </a:p>
          <a:p>
            <a:pPr eaLnBrk="1" hangingPunct="1">
              <a:defRPr/>
            </a:pPr>
            <a:r>
              <a:rPr lang="zh-CN" altLang="en-US" sz="2844" dirty="0">
                <a:solidFill>
                  <a:schemeClr val="accent1">
                    <a:lumMod val="50000"/>
                  </a:schemeClr>
                </a:solidFill>
              </a:rPr>
              <a:t>明显改变：个性，兴趣，睡眠，人际关系，卫生，心情</a:t>
            </a:r>
            <a:endParaRPr lang="en-US" sz="2844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advTm="2336"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669822" y="108010"/>
            <a:ext cx="7010400" cy="1480725"/>
          </a:xfrm>
        </p:spPr>
        <p:txBody>
          <a:bodyPr vert="horz" wrap="square" lIns="109126" tIns="54564" rIns="109126" bIns="54564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l" eaLnBrk="1" hangingPunct="1">
              <a:defRPr/>
            </a:pPr>
            <a:r>
              <a:rPr lang="zh-CN" altLang="en-US" sz="6400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自杀的征兆与警讯</a:t>
            </a:r>
            <a:endParaRPr lang="en-US" sz="6400" dirty="0">
              <a:solidFill>
                <a:schemeClr val="accent1">
                  <a:lumMod val="5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wrap="square" lIns="109126" tIns="54564" rIns="109126" bIns="54564" numCol="1" rtlCol="0" anchor="t" anchorCtr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ts val="0"/>
              </a:spcBef>
              <a:buNone/>
              <a:defRPr/>
            </a:pPr>
            <a:r>
              <a:rPr lang="en-US" sz="4267" b="1" dirty="0">
                <a:latin typeface="Baskerville Old Face" pitchFamily="18" charset="0"/>
              </a:rPr>
              <a:t>  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7644" y="1351845"/>
            <a:ext cx="10814756" cy="5238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9126" tIns="54564" rIns="109126" bIns="54564" numCol="1" anchor="t" anchorCtr="0" compatLnSpc="1">
            <a:prstTxWarp prst="textNoShape">
              <a:avLst/>
            </a:prstTxWarp>
          </a:bodyPr>
          <a:lstStyle/>
          <a:p>
            <a:pPr marL="406405" indent="-406405">
              <a:buClr>
                <a:schemeClr val="hlink"/>
              </a:buClr>
              <a:buSzPct val="70000"/>
              <a:defRPr/>
            </a:pPr>
            <a:r>
              <a:rPr lang="en-US" sz="2800" b="1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Baskerville Old Face" pitchFamily="18" charset="0"/>
              </a:rPr>
              <a:t> </a:t>
            </a:r>
            <a:r>
              <a:rPr lang="zh-TW" altLang="en-US" sz="2800" kern="0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处境警讯 ：</a:t>
            </a:r>
          </a:p>
          <a:p>
            <a:pPr marL="406405" indent="-406405">
              <a:spcBef>
                <a:spcPts val="711"/>
              </a:spcBef>
              <a:buClr>
                <a:schemeClr val="hlink"/>
              </a:buClr>
              <a:buSzPct val="100000"/>
              <a:buFont typeface="Wingdings" pitchFamily="2" charset="2"/>
              <a:buChar char="§"/>
              <a:defRPr/>
            </a:pPr>
            <a:r>
              <a:rPr lang="zh-CN" altLang="en-US" sz="2800" kern="0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被解雇或者被学校开除</a:t>
            </a:r>
            <a:endParaRPr lang="en-US" altLang="zh-CN" sz="2800" kern="0" dirty="0">
              <a:solidFill>
                <a:schemeClr val="accent1">
                  <a:lumMod val="50000"/>
                </a:schemeClr>
              </a:solidFill>
              <a:latin typeface="PMingLiU" pitchFamily="18" charset="-120"/>
              <a:ea typeface="PMingLiU" pitchFamily="18" charset="-120"/>
            </a:endParaRPr>
          </a:p>
          <a:p>
            <a:pPr marL="406405" indent="-406405">
              <a:spcBef>
                <a:spcPts val="711"/>
              </a:spcBef>
              <a:buClr>
                <a:schemeClr val="hlink"/>
              </a:buClr>
              <a:buSzPct val="100000"/>
              <a:buFont typeface="Wingdings" pitchFamily="2" charset="2"/>
              <a:buChar char="§"/>
              <a:defRPr/>
            </a:pPr>
            <a:r>
              <a:rPr lang="zh-TW" altLang="en-US" sz="2800" kern="0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被迫或非自愿的搬家</a:t>
            </a:r>
            <a:endParaRPr lang="en-US" altLang="zh-TW" sz="2800" kern="0" dirty="0">
              <a:solidFill>
                <a:schemeClr val="accent1">
                  <a:lumMod val="50000"/>
                </a:schemeClr>
              </a:solidFill>
              <a:latin typeface="PMingLiU" pitchFamily="18" charset="-120"/>
              <a:ea typeface="PMingLiU" pitchFamily="18" charset="-120"/>
            </a:endParaRPr>
          </a:p>
          <a:p>
            <a:pPr marL="406405" indent="-406405">
              <a:spcBef>
                <a:spcPts val="711"/>
              </a:spcBef>
              <a:buClr>
                <a:schemeClr val="hlink"/>
              </a:buClr>
              <a:buSzPct val="100000"/>
              <a:buFont typeface="Wingdings" pitchFamily="2" charset="2"/>
              <a:buChar char="§"/>
              <a:defRPr/>
            </a:pPr>
            <a:r>
              <a:rPr lang="zh-CN" altLang="en-US" sz="2800" kern="0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失去任何重要的关系</a:t>
            </a:r>
            <a:endParaRPr lang="en-US" altLang="zh-CN" sz="2800" kern="0" dirty="0">
              <a:solidFill>
                <a:schemeClr val="accent1">
                  <a:lumMod val="50000"/>
                </a:schemeClr>
              </a:solidFill>
              <a:latin typeface="PMingLiU" pitchFamily="18" charset="-120"/>
              <a:ea typeface="PMingLiU" pitchFamily="18" charset="-120"/>
            </a:endParaRPr>
          </a:p>
          <a:p>
            <a:pPr marL="406405" indent="-406405">
              <a:spcBef>
                <a:spcPts val="711"/>
              </a:spcBef>
              <a:buClr>
                <a:schemeClr val="hlink"/>
              </a:buClr>
              <a:buSzPct val="100000"/>
              <a:buFont typeface="Wingdings" pitchFamily="2" charset="2"/>
              <a:buChar char="§"/>
              <a:defRPr/>
            </a:pPr>
            <a:r>
              <a:rPr lang="zh-CN" altLang="en-US" sz="2800" kern="0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配偶，子女，或最好的朋友过世（尤其是死于自杀）</a:t>
            </a:r>
            <a:endParaRPr lang="en-US" altLang="zh-CN" sz="2800" kern="0" dirty="0">
              <a:solidFill>
                <a:schemeClr val="accent1">
                  <a:lumMod val="50000"/>
                </a:schemeClr>
              </a:solidFill>
              <a:latin typeface="PMingLiU" pitchFamily="18" charset="-120"/>
              <a:ea typeface="PMingLiU" pitchFamily="18" charset="-120"/>
            </a:endParaRPr>
          </a:p>
          <a:p>
            <a:pPr marL="406405" indent="-406405">
              <a:spcBef>
                <a:spcPts val="711"/>
              </a:spcBef>
              <a:buClr>
                <a:schemeClr val="hlink"/>
              </a:buClr>
              <a:buSzPct val="100000"/>
              <a:buFont typeface="Wingdings" pitchFamily="2" charset="2"/>
              <a:buChar char="§"/>
              <a:defRPr/>
            </a:pPr>
            <a:r>
              <a:rPr lang="zh-CN" altLang="en-US" sz="2800" kern="0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得到重症或绝症</a:t>
            </a:r>
            <a:endParaRPr lang="en-US" altLang="zh-CN" sz="2800" kern="0" dirty="0">
              <a:solidFill>
                <a:schemeClr val="accent1">
                  <a:lumMod val="50000"/>
                </a:schemeClr>
              </a:solidFill>
              <a:latin typeface="PMingLiU" pitchFamily="18" charset="-120"/>
              <a:ea typeface="PMingLiU" pitchFamily="18" charset="-120"/>
            </a:endParaRPr>
          </a:p>
          <a:p>
            <a:pPr marL="406405" indent="-406405">
              <a:spcBef>
                <a:spcPts val="711"/>
              </a:spcBef>
              <a:buClr>
                <a:schemeClr val="hlink"/>
              </a:buClr>
              <a:buSzPct val="100000"/>
              <a:buFont typeface="Wingdings" pitchFamily="2" charset="2"/>
              <a:buChar char="§"/>
              <a:defRPr/>
            </a:pPr>
            <a:r>
              <a:rPr lang="zh-CN" altLang="en-US" sz="2800" kern="0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突然意外的失去自由；担心恐惧被惩处罚</a:t>
            </a:r>
            <a:endParaRPr lang="en-US" altLang="zh-CN" sz="2800" kern="0" dirty="0">
              <a:solidFill>
                <a:schemeClr val="accent1">
                  <a:lumMod val="50000"/>
                </a:schemeClr>
              </a:solidFill>
              <a:latin typeface="PMingLiU" pitchFamily="18" charset="-120"/>
              <a:ea typeface="PMingLiU" pitchFamily="18" charset="-120"/>
            </a:endParaRPr>
          </a:p>
          <a:p>
            <a:pPr marL="406405" indent="-406405">
              <a:spcBef>
                <a:spcPts val="711"/>
              </a:spcBef>
              <a:buClr>
                <a:schemeClr val="hlink"/>
              </a:buClr>
              <a:buSzPct val="100000"/>
              <a:buFont typeface="Wingdings" pitchFamily="2" charset="2"/>
              <a:buChar char="§"/>
              <a:defRPr/>
            </a:pPr>
            <a:r>
              <a:rPr lang="zh-CN" altLang="en-US" sz="2800" kern="0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预见财务困难；失去生活保障</a:t>
            </a:r>
            <a:endParaRPr lang="en-US" altLang="zh-CN" sz="2800" kern="0" dirty="0">
              <a:solidFill>
                <a:schemeClr val="accent1">
                  <a:lumMod val="50000"/>
                </a:schemeClr>
              </a:solidFill>
              <a:latin typeface="PMingLiU" pitchFamily="18" charset="-120"/>
              <a:ea typeface="PMingLiU" pitchFamily="18" charset="-120"/>
            </a:endParaRPr>
          </a:p>
          <a:p>
            <a:pPr marL="406405" indent="-406405">
              <a:spcBef>
                <a:spcPts val="711"/>
              </a:spcBef>
              <a:buClr>
                <a:schemeClr val="hlink"/>
              </a:buClr>
              <a:buSzPct val="100000"/>
              <a:buFont typeface="Wingdings" pitchFamily="2" charset="2"/>
              <a:buChar char="§"/>
              <a:defRPr/>
            </a:pPr>
            <a:r>
              <a:rPr lang="zh-CN" altLang="en-US" sz="2800" kern="0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失去一个值得珍惜的导师，辅导员，或老师</a:t>
            </a:r>
            <a:endParaRPr lang="en-US" altLang="zh-CN" sz="2800" kern="0" dirty="0">
              <a:solidFill>
                <a:schemeClr val="accent1">
                  <a:lumMod val="50000"/>
                </a:schemeClr>
              </a:solidFill>
              <a:latin typeface="PMingLiU" pitchFamily="18" charset="-120"/>
              <a:ea typeface="PMingLiU" pitchFamily="18" charset="-120"/>
            </a:endParaRPr>
          </a:p>
          <a:p>
            <a:pPr marL="406405" indent="-406405">
              <a:spcBef>
                <a:spcPts val="711"/>
              </a:spcBef>
              <a:buClr>
                <a:schemeClr val="hlink"/>
              </a:buClr>
              <a:buSzPct val="100000"/>
              <a:buFont typeface="Wingdings" pitchFamily="2" charset="2"/>
              <a:buChar char="§"/>
              <a:defRPr/>
            </a:pPr>
            <a:r>
              <a:rPr lang="zh-CN" altLang="en-US" sz="2800" kern="0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担心成为别人的负担</a:t>
            </a:r>
            <a:endParaRPr lang="en-US" sz="2800" kern="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</a:endParaRPr>
          </a:p>
        </p:txBody>
      </p:sp>
    </p:spTree>
  </p:cSld>
  <p:clrMapOvr>
    <a:masterClrMapping/>
  </p:clrMapOvr>
  <p:transition advTm="2016"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05000" y="1600200"/>
            <a:ext cx="8921750" cy="1185862"/>
          </a:xfrm>
        </p:spPr>
        <p:txBody>
          <a:bodyPr/>
          <a:lstStyle/>
          <a:p>
            <a:r>
              <a:rPr lang="zh-CN" altLang="en-US" sz="5689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行动一：问救命的关键问题</a:t>
            </a:r>
            <a:endParaRPr lang="en-US" sz="5689" dirty="0">
              <a:solidFill>
                <a:schemeClr val="accent1">
                  <a:lumMod val="50000"/>
                </a:schemeClr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algn="r"/>
            <a:r>
              <a:rPr lang="en-US" sz="13630" b="1" dirty="0">
                <a:solidFill>
                  <a:srgbClr val="FFC000"/>
                </a:solidFill>
              </a:rPr>
              <a:t>Q</a:t>
            </a:r>
            <a:r>
              <a:rPr lang="en-US" sz="13630" dirty="0">
                <a:solidFill>
                  <a:schemeClr val="accent1">
                    <a:lumMod val="50000"/>
                  </a:schemeClr>
                </a:solidFill>
              </a:rPr>
              <a:t>PR</a:t>
            </a:r>
          </a:p>
        </p:txBody>
      </p:sp>
    </p:spTree>
  </p:cSld>
  <p:clrMapOvr>
    <a:masterClrMapping/>
  </p:clrMapOvr>
  <p:transition>
    <p:rand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05000" y="609600"/>
            <a:ext cx="9448800" cy="1325563"/>
          </a:xfrm>
        </p:spPr>
        <p:txBody>
          <a:bodyPr vert="horz" wrap="square" lIns="109126" tIns="54564" rIns="109126" bIns="54564" numCol="1" rtlCol="0" anchor="ctr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zh-TW" altLang="en-US" sz="6400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Ｑ：询</a:t>
            </a:r>
            <a:r>
              <a:rPr lang="zh-CN" altLang="en-US" sz="6400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问自杀问题的要点</a:t>
            </a:r>
            <a:endParaRPr lang="en-US" sz="6400" dirty="0">
              <a:solidFill>
                <a:schemeClr val="accent1">
                  <a:lumMod val="5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2514600"/>
            <a:ext cx="10515600" cy="3584575"/>
          </a:xfrm>
        </p:spPr>
        <p:txBody>
          <a:bodyPr vert="horz" wrap="square" lIns="109126" tIns="54564" rIns="109126" bIns="54564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  <a:effectLst/>
                <a:latin typeface="PMingLiU" pitchFamily="18" charset="-120"/>
                <a:ea typeface="PMingLiU" pitchFamily="18" charset="-120"/>
              </a:rPr>
              <a:t>不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effectLst/>
                <a:latin typeface="PMingLiU" pitchFamily="18" charset="-120"/>
                <a:ea typeface="PMingLiU" pitchFamily="18" charset="-120"/>
              </a:rPr>
              <a:t>要迟疑：有疑虑时，切莫等待，开口问问题</a:t>
            </a:r>
            <a:endParaRPr lang="zh-TW" altLang="en-US" dirty="0">
              <a:solidFill>
                <a:schemeClr val="accent1">
                  <a:lumMod val="50000"/>
                </a:schemeClr>
              </a:solidFill>
              <a:effectLst/>
              <a:latin typeface="PMingLiU" pitchFamily="18" charset="-120"/>
              <a:ea typeface="PMingLiU" pitchFamily="18" charset="-120"/>
            </a:endParaRPr>
          </a:p>
          <a:p>
            <a:pPr eaLnBrk="1" hangingPunct="1">
              <a:defRPr/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effectLst/>
                <a:latin typeface="PMingLiU" pitchFamily="18" charset="-120"/>
                <a:ea typeface="PMingLiU" pitchFamily="18" charset="-120"/>
              </a:rPr>
              <a:t>如果对方不愿意谈或回答，要坚持不懈不放手</a:t>
            </a:r>
            <a:endParaRPr lang="en-US" altLang="zh-CN" dirty="0">
              <a:solidFill>
                <a:schemeClr val="accent1">
                  <a:lumMod val="50000"/>
                </a:schemeClr>
              </a:solidFill>
              <a:effectLst/>
              <a:latin typeface="PMingLiU" pitchFamily="18" charset="-120"/>
              <a:ea typeface="PMingLiU" pitchFamily="18" charset="-120"/>
            </a:endParaRPr>
          </a:p>
          <a:p>
            <a:pPr eaLnBrk="1" hangingPunct="1">
              <a:defRPr/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effectLst/>
                <a:latin typeface="PMingLiU" pitchFamily="18" charset="-120"/>
                <a:ea typeface="PMingLiU" pitchFamily="18" charset="-120"/>
              </a:rPr>
              <a:t>找一个有隐私与安全的地点交谈</a:t>
            </a:r>
            <a:endParaRPr lang="en-US" altLang="zh-CN" dirty="0">
              <a:solidFill>
                <a:schemeClr val="accent1">
                  <a:lumMod val="50000"/>
                </a:schemeClr>
              </a:solidFill>
              <a:effectLst/>
              <a:latin typeface="PMingLiU" pitchFamily="18" charset="-120"/>
              <a:ea typeface="PMingLiU" pitchFamily="18" charset="-120"/>
            </a:endParaRPr>
          </a:p>
          <a:p>
            <a:pPr eaLnBrk="1" hangingPunct="1">
              <a:defRPr/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effectLst/>
                <a:latin typeface="PMingLiU" pitchFamily="18" charset="-120"/>
                <a:ea typeface="PMingLiU" pitchFamily="18" charset="-120"/>
              </a:rPr>
              <a:t>给对方说话的自由</a:t>
            </a:r>
            <a:endParaRPr lang="en-US" altLang="zh-CN" dirty="0">
              <a:solidFill>
                <a:schemeClr val="accent1">
                  <a:lumMod val="50000"/>
                </a:schemeClr>
              </a:solidFill>
              <a:effectLst/>
              <a:latin typeface="PMingLiU" pitchFamily="18" charset="-120"/>
              <a:ea typeface="PMingLiU" pitchFamily="18" charset="-120"/>
            </a:endParaRPr>
          </a:p>
          <a:p>
            <a:pPr eaLnBrk="1" hangingPunct="1">
              <a:defRPr/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effectLst/>
                <a:latin typeface="PMingLiU" pitchFamily="18" charset="-120"/>
                <a:ea typeface="PMingLiU" pitchFamily="18" charset="-120"/>
              </a:rPr>
              <a:t>预留充足的时间</a:t>
            </a:r>
            <a:endParaRPr lang="en-US" altLang="zh-CN" dirty="0">
              <a:solidFill>
                <a:schemeClr val="accent1">
                  <a:lumMod val="50000"/>
                </a:schemeClr>
              </a:solidFill>
              <a:effectLst/>
              <a:latin typeface="PMingLiU" pitchFamily="18" charset="-120"/>
              <a:ea typeface="PMingLiU" pitchFamily="18" charset="-120"/>
            </a:endParaRPr>
          </a:p>
          <a:p>
            <a:pPr eaLnBrk="1" hangingPunct="1">
              <a:defRPr/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effectLst/>
                <a:latin typeface="PMingLiU" pitchFamily="18" charset="-120"/>
                <a:ea typeface="PMingLiU" pitchFamily="18" charset="-120"/>
              </a:rPr>
              <a:t>备好可用的资源</a:t>
            </a:r>
            <a:r>
              <a:rPr lang="en-US" altLang="zh-CN" dirty="0">
                <a:solidFill>
                  <a:schemeClr val="accent1">
                    <a:lumMod val="50000"/>
                  </a:schemeClr>
                </a:solidFill>
                <a:effectLst/>
                <a:latin typeface="PMingLiU" pitchFamily="18" charset="-120"/>
                <a:ea typeface="PMingLiU" pitchFamily="18" charset="-120"/>
              </a:rPr>
              <a:t>; QPR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effectLst/>
                <a:latin typeface="PMingLiU" pitchFamily="18" charset="-120"/>
                <a:ea typeface="PMingLiU" pitchFamily="18" charset="-120"/>
              </a:rPr>
              <a:t>卡，有用的电话号码，辅导员的姓名，以及可能有助的资讯</a:t>
            </a:r>
            <a:endParaRPr lang="en-US" dirty="0">
              <a:solidFill>
                <a:schemeClr val="accent1">
                  <a:lumMod val="50000"/>
                </a:schemeClr>
              </a:solidFill>
              <a:effectLst/>
              <a:latin typeface="PMingLiU" pitchFamily="18" charset="-120"/>
              <a:ea typeface="PMingLiU" pitchFamily="18" charset="-120"/>
            </a:endParaRPr>
          </a:p>
        </p:txBody>
      </p:sp>
    </p:spTree>
  </p:cSld>
  <p:clrMapOvr>
    <a:masterClrMapping/>
  </p:clrMapOvr>
  <p:transition advTm="3040"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971800" y="381000"/>
            <a:ext cx="6019800" cy="1325563"/>
          </a:xfrm>
        </p:spPr>
        <p:txBody>
          <a:bodyPr vert="horz" wrap="square" lIns="109126" tIns="54564" rIns="109126" bIns="54564" numCol="1" rtlCol="0" anchor="ctr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en-US" altLang="zh-TW" sz="6400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Q</a:t>
            </a:r>
            <a:r>
              <a:rPr lang="zh-TW" altLang="en-US" sz="6400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：询问的要点</a:t>
            </a:r>
            <a:endParaRPr lang="en-US" sz="6400" dirty="0">
              <a:solidFill>
                <a:schemeClr val="accent1">
                  <a:lumMod val="5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wrap="square" lIns="109126" tIns="54564" rIns="109126" bIns="54564" numCol="1" rtlCol="0" anchor="t" anchorCtr="0" compatLnSpc="1">
            <a:prstTxWarp prst="textNoShape">
              <a:avLst/>
            </a:prstTxWarp>
            <a:normAutofit lnSpcReduction="10000"/>
          </a:bodyPr>
          <a:lstStyle/>
          <a:p>
            <a:pPr algn="ctr" eaLnBrk="1" hangingPunct="1">
              <a:buNone/>
              <a:defRPr/>
            </a:pPr>
            <a:r>
              <a:rPr lang="zh-TW" altLang="en-US" sz="6400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请记得 ：</a:t>
            </a:r>
            <a:endParaRPr lang="en-US" altLang="zh-TW" sz="6400" dirty="0">
              <a:solidFill>
                <a:schemeClr val="accent1">
                  <a:lumMod val="50000"/>
                </a:schemeClr>
              </a:solidFill>
              <a:latin typeface="Baskerville Old Face" pitchFamily="18" charset="0"/>
            </a:endParaRPr>
          </a:p>
          <a:p>
            <a:pPr algn="ctr" eaLnBrk="1" hangingPunct="1">
              <a:buNone/>
              <a:defRPr/>
            </a:pPr>
            <a:endParaRPr lang="en-US" altLang="zh-TW" sz="5215" dirty="0">
              <a:solidFill>
                <a:schemeClr val="accent1">
                  <a:lumMod val="50000"/>
                </a:schemeClr>
              </a:solidFill>
              <a:latin typeface="Baskerville Old Face" pitchFamily="18" charset="0"/>
            </a:endParaRPr>
          </a:p>
          <a:p>
            <a:pPr algn="ctr" eaLnBrk="1" hangingPunct="1">
              <a:buNone/>
              <a:defRPr/>
            </a:pPr>
            <a:r>
              <a:rPr lang="zh-CN" altLang="en-US" sz="5215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重要的是</a:t>
            </a:r>
            <a:r>
              <a:rPr lang="zh-TW" altLang="en-US" sz="5215" dirty="0">
                <a:solidFill>
                  <a:schemeClr val="accent1">
                    <a:lumMod val="50000"/>
                  </a:schemeClr>
                </a:solidFill>
              </a:rPr>
              <a:t>「</a:t>
            </a:r>
            <a:r>
              <a:rPr lang="zh-CN" altLang="en-US" sz="5215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问问题</a:t>
            </a:r>
            <a:r>
              <a:rPr lang="zh-TW" altLang="en-US" sz="5215" dirty="0">
                <a:solidFill>
                  <a:schemeClr val="accent1">
                    <a:lumMod val="50000"/>
                  </a:schemeClr>
                </a:solidFill>
              </a:rPr>
              <a:t>」</a:t>
            </a:r>
            <a:endParaRPr lang="en-US" altLang="zh-TW" sz="5215" dirty="0">
              <a:solidFill>
                <a:schemeClr val="accent1">
                  <a:lumMod val="50000"/>
                </a:schemeClr>
              </a:solidFill>
              <a:latin typeface="Baskerville Old Face" pitchFamily="18" charset="0"/>
            </a:endParaRPr>
          </a:p>
          <a:p>
            <a:pPr algn="ctr" eaLnBrk="1" hangingPunct="1">
              <a:buNone/>
              <a:defRPr/>
            </a:pPr>
            <a:r>
              <a:rPr lang="zh-CN" altLang="en-US" sz="5215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而不是</a:t>
            </a:r>
            <a:r>
              <a:rPr lang="zh-TW" altLang="en-US" sz="5215" dirty="0">
                <a:solidFill>
                  <a:schemeClr val="accent1">
                    <a:lumMod val="50000"/>
                  </a:schemeClr>
                </a:solidFill>
              </a:rPr>
              <a:t>「</a:t>
            </a:r>
            <a:r>
              <a:rPr lang="zh-CN" altLang="en-US" sz="5215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如何问问题</a:t>
            </a:r>
            <a:r>
              <a:rPr lang="zh-TW" altLang="en-US" sz="5215" dirty="0">
                <a:solidFill>
                  <a:schemeClr val="accent1">
                    <a:lumMod val="50000"/>
                  </a:schemeClr>
                </a:solidFill>
              </a:rPr>
              <a:t>」</a:t>
            </a:r>
            <a:endParaRPr lang="en-US" sz="5215" dirty="0">
              <a:solidFill>
                <a:schemeClr val="accent1">
                  <a:lumMod val="50000"/>
                </a:schemeClr>
              </a:solidFill>
            </a:endParaRPr>
          </a:p>
          <a:p>
            <a:pPr algn="ctr" eaLnBrk="1" hangingPunct="1">
              <a:buNone/>
              <a:defRPr/>
            </a:pPr>
            <a:r>
              <a:rPr lang="zh-TW" altLang="en-US" sz="5215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（</a:t>
            </a:r>
            <a:r>
              <a:rPr lang="zh-CN" altLang="en-US" sz="5215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 有问，胜过不问 </a:t>
            </a:r>
            <a:r>
              <a:rPr lang="zh-TW" altLang="en-US" sz="5215" dirty="0">
                <a:latin typeface="Baskerville Old Face" pitchFamily="18" charset="0"/>
              </a:rPr>
              <a:t>）</a:t>
            </a:r>
            <a:endParaRPr lang="en-US" dirty="0">
              <a:latin typeface="Baskerville Old Face" pitchFamily="18" charset="0"/>
            </a:endParaRPr>
          </a:p>
        </p:txBody>
      </p:sp>
    </p:spTree>
  </p:cSld>
  <p:clrMapOvr>
    <a:masterClrMapping/>
  </p:clrMapOvr>
  <p:transition advTm="3040">
    <p:rand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0" y="228600"/>
            <a:ext cx="7543800" cy="1480725"/>
          </a:xfrm>
        </p:spPr>
        <p:txBody>
          <a:bodyPr vert="horz" wrap="square" lIns="109126" tIns="54564" rIns="109126" bIns="54564" numCol="1" rtlCol="0" anchor="ctr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zh-TW" altLang="en-US" sz="7111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Ｑ：</a:t>
            </a:r>
            <a:r>
              <a:rPr lang="zh-CN" altLang="en-US" sz="7111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问救命的问题</a:t>
            </a:r>
            <a:endParaRPr lang="en-US" sz="2370" dirty="0">
              <a:solidFill>
                <a:schemeClr val="accent1">
                  <a:lumMod val="50000"/>
                </a:schemeClr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320800" y="1828800"/>
            <a:ext cx="10871200" cy="4758267"/>
          </a:xfrm>
        </p:spPr>
        <p:txBody>
          <a:bodyPr vert="horz" wrap="square" lIns="109126" tIns="54564" rIns="109126" bIns="54564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ea typeface="新細明體" charset="-120"/>
              </a:rPr>
              <a:t>比较婉转的问法 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  <a:ea typeface="新細明體" charset="-120"/>
              </a:rPr>
              <a:t>：</a:t>
            </a:r>
          </a:p>
          <a:p>
            <a:pPr eaLnBrk="1" hangingPunct="1">
              <a:defRPr/>
            </a:pP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「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新細明體" charset="-120"/>
                <a:ea typeface="新細明體" charset="-120"/>
              </a:rPr>
              <a:t>你最近是不是不开心 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  <a:latin typeface="新細明體" charset="-120"/>
                <a:ea typeface="新細明體" charset="-120"/>
              </a:rPr>
              <a:t>？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」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「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新細明體" charset="-120"/>
                <a:ea typeface="新細明體" charset="-120"/>
              </a:rPr>
              <a:t>你这一阵子是不是不快乐 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  <a:latin typeface="新細明體" charset="-120"/>
                <a:ea typeface="新細明體" charset="-120"/>
              </a:rPr>
              <a:t>？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」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「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新細明體" charset="-120"/>
                <a:ea typeface="新細明體" charset="-120"/>
              </a:rPr>
              <a:t>你这一阵子是不是很痛苦到让你不想活了</a:t>
            </a:r>
            <a:r>
              <a:rPr lang="en-US" altLang="zh-TW" dirty="0">
                <a:solidFill>
                  <a:schemeClr val="accent1">
                    <a:lumMod val="50000"/>
                  </a:schemeClr>
                </a:solidFill>
                <a:latin typeface="新細明體" charset="-120"/>
                <a:ea typeface="新細明體" charset="-120"/>
              </a:rPr>
              <a:t>?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」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「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新細明體" charset="-120"/>
                <a:ea typeface="新細明體" charset="-120"/>
              </a:rPr>
              <a:t>你的痛苦是不是让你想结束生命</a:t>
            </a:r>
            <a:r>
              <a:rPr lang="en-US" altLang="zh-TW" dirty="0">
                <a:solidFill>
                  <a:schemeClr val="accent1">
                    <a:lumMod val="50000"/>
                  </a:schemeClr>
                </a:solidFill>
                <a:latin typeface="新細明體" charset="-120"/>
                <a:ea typeface="新細明體" charset="-120"/>
              </a:rPr>
              <a:t>?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」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「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  <a:latin typeface="新細明體" charset="-120"/>
                <a:ea typeface="新細明體" charset="-120"/>
              </a:rPr>
              <a:t>你是否想過要一睡不醒，再也不醒來？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」</a:t>
            </a:r>
            <a:endParaRPr lang="en-US" altLang="zh-TW" dirty="0">
              <a:solidFill>
                <a:schemeClr val="accent1">
                  <a:lumMod val="50000"/>
                </a:schemeClr>
              </a:solidFill>
              <a:latin typeface="新細明體" charset="-120"/>
              <a:ea typeface="新細明體" charset="-120"/>
            </a:endParaRPr>
          </a:p>
          <a:p>
            <a:pPr eaLnBrk="1" hangingPunct="1">
              <a:defRPr/>
            </a:pP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「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新細明體" charset="-120"/>
                <a:ea typeface="新細明體" charset="-120"/>
              </a:rPr>
              <a:t>你是否希望你从未出生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  <a:latin typeface="新細明體" charset="-120"/>
                <a:ea typeface="新細明體" charset="-120"/>
              </a:rPr>
              <a:t>？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」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「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  <a:latin typeface="新細明體" charset="-120"/>
                <a:ea typeface="新細明體" charset="-120"/>
              </a:rPr>
              <a:t>你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新細明體" charset="-120"/>
                <a:ea typeface="新細明體" charset="-120"/>
              </a:rPr>
              <a:t>有没有觉得生不如死</a:t>
            </a:r>
            <a:r>
              <a:rPr lang="en-US" altLang="zh-CN" dirty="0">
                <a:solidFill>
                  <a:schemeClr val="accent1">
                    <a:lumMod val="50000"/>
                  </a:schemeClr>
                </a:solidFill>
                <a:latin typeface="新細明體" charset="-120"/>
                <a:ea typeface="新細明體" charset="-120"/>
              </a:rPr>
              <a:t>?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」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「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  <a:latin typeface="新細明體" charset="-120"/>
                <a:ea typeface="新細明體" charset="-120"/>
              </a:rPr>
              <a:t>有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新細明體" charset="-120"/>
                <a:ea typeface="新細明體" charset="-120"/>
              </a:rPr>
              <a:t>没有觉得活着没有什么意思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  <a:latin typeface="新細明體" charset="-120"/>
                <a:ea typeface="新細明體" charset="-120"/>
              </a:rPr>
              <a:t>／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新細明體" charset="-120"/>
                <a:ea typeface="新細明體" charset="-120"/>
              </a:rPr>
              <a:t>没意义</a:t>
            </a:r>
            <a:r>
              <a:rPr lang="en-US" altLang="zh-TW" dirty="0">
                <a:solidFill>
                  <a:schemeClr val="accent1">
                    <a:lumMod val="50000"/>
                  </a:schemeClr>
                </a:solidFill>
                <a:latin typeface="新細明體" charset="-120"/>
                <a:ea typeface="新細明體" charset="-120"/>
              </a:rPr>
              <a:t>?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」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advTm="2416">
    <p:rand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311400" y="914400"/>
            <a:ext cx="7772400" cy="1325563"/>
          </a:xfrm>
        </p:spPr>
        <p:txBody>
          <a:bodyPr vert="horz" wrap="square" lIns="109126" tIns="54564" rIns="109126" bIns="54564" numCol="1" rtlCol="0" anchor="ctr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zh-TW" altLang="en-US" sz="7111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Ｑ：</a:t>
            </a:r>
            <a:r>
              <a:rPr lang="zh-CN" altLang="en-US" sz="7111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问救命的问题</a:t>
            </a:r>
            <a:endParaRPr lang="en-US" sz="7111" dirty="0">
              <a:solidFill>
                <a:schemeClr val="accent1">
                  <a:lumMod val="50000"/>
                </a:schemeClr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17412" name="Rectangle 4"/>
          <p:cNvSpPr>
            <a:spLocks noGrp="1" noChangeArrowheads="1"/>
          </p:cNvSpPr>
          <p:nvPr>
            <p:ph idx="1"/>
          </p:nvPr>
        </p:nvSpPr>
        <p:spPr>
          <a:xfrm>
            <a:off x="1371600" y="3124200"/>
            <a:ext cx="10363200" cy="2825044"/>
          </a:xfrm>
        </p:spPr>
        <p:txBody>
          <a:bodyPr vert="horz" wrap="square" lIns="109126" tIns="54564" rIns="109126" bIns="54564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  <a:effectLst/>
                <a:latin typeface="PMingLiU" pitchFamily="18" charset="-120"/>
                <a:ea typeface="PMingLiU" pitchFamily="18" charset="-120"/>
              </a:rPr>
              <a:t>直接的问法 ：</a:t>
            </a:r>
          </a:p>
          <a:p>
            <a:pPr marL="551282" indent="-551282">
              <a:defRPr/>
            </a:pP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「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effectLst/>
                <a:latin typeface="PMingLiU" pitchFamily="18" charset="-120"/>
                <a:ea typeface="PMingLiU" pitchFamily="18" charset="-120"/>
              </a:rPr>
              <a:t>当人像你这么烦忧时，他们会想死。我担心你是否也有想死 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  <a:effectLst/>
                <a:latin typeface="PMingLiU" pitchFamily="18" charset="-120"/>
                <a:ea typeface="PMingLiU" pitchFamily="18" charset="-120"/>
              </a:rPr>
              <a:t>？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」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551282" indent="-551282">
              <a:defRPr/>
            </a:pP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「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effectLst/>
                <a:latin typeface="PMingLiU" pitchFamily="18" charset="-120"/>
                <a:ea typeface="PMingLiU" pitchFamily="18" charset="-120"/>
              </a:rPr>
              <a:t>你看起来非常的苦痛，想这苦痛是不是让你想死</a:t>
            </a:r>
            <a:r>
              <a:rPr lang="en-US" altLang="zh-CN" dirty="0">
                <a:solidFill>
                  <a:schemeClr val="accent1">
                    <a:lumMod val="50000"/>
                  </a:schemeClr>
                </a:solidFill>
                <a:effectLst/>
                <a:latin typeface="PMingLiU" pitchFamily="18" charset="-120"/>
                <a:ea typeface="PMingLiU" pitchFamily="18" charset="-120"/>
              </a:rPr>
              <a:t>?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」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551282" indent="-551282">
              <a:defRPr/>
            </a:pPr>
            <a:r>
              <a:rPr lang="zh-TW" altLang="en-US" sz="3319" dirty="0">
                <a:solidFill>
                  <a:schemeClr val="accent1">
                    <a:lumMod val="50000"/>
                  </a:schemeClr>
                </a:solidFill>
              </a:rPr>
              <a:t>「</a:t>
            </a:r>
            <a:r>
              <a:rPr lang="zh-CN" altLang="en-US" sz="3319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你有没有想到自杀／自尽／自了 </a:t>
            </a:r>
            <a:r>
              <a:rPr lang="zh-TW" altLang="en-US" sz="3319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？</a:t>
            </a:r>
            <a:r>
              <a:rPr lang="zh-TW" altLang="en-US" sz="3319" dirty="0">
                <a:solidFill>
                  <a:schemeClr val="accent1">
                    <a:lumMod val="50000"/>
                  </a:schemeClr>
                </a:solidFill>
              </a:rPr>
              <a:t>」</a:t>
            </a:r>
            <a:endParaRPr lang="en-US" sz="3319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6197600" y="1713089"/>
            <a:ext cx="5080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133"/>
          </a:p>
        </p:txBody>
      </p:sp>
    </p:spTree>
  </p:cSld>
  <p:clrMapOvr>
    <a:masterClrMapping/>
  </p:clrMapOvr>
  <p:transition advTm="2480">
    <p:rand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09800" y="1050307"/>
            <a:ext cx="7696200" cy="1325563"/>
          </a:xfrm>
        </p:spPr>
        <p:txBody>
          <a:bodyPr vert="horz" wrap="square" lIns="109126" tIns="54564" rIns="109126" bIns="54564" numCol="1" rtlCol="0" anchor="ctr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zh-TW" altLang="en-US" sz="7111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Ｑ：</a:t>
            </a:r>
            <a:r>
              <a:rPr lang="zh-CN" altLang="en-US" sz="7111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问救命的问题</a:t>
            </a:r>
            <a:endParaRPr lang="en-US" sz="7111" dirty="0">
              <a:solidFill>
                <a:schemeClr val="accent1">
                  <a:lumMod val="50000"/>
                </a:schemeClr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17412" name="Rectangle 4"/>
          <p:cNvSpPr>
            <a:spLocks noGrp="1" noChangeArrowheads="1"/>
          </p:cNvSpPr>
          <p:nvPr>
            <p:ph idx="1"/>
          </p:nvPr>
        </p:nvSpPr>
        <p:spPr>
          <a:xfrm>
            <a:off x="1219200" y="2548467"/>
            <a:ext cx="10363200" cy="3206044"/>
          </a:xfrm>
        </p:spPr>
        <p:txBody>
          <a:bodyPr vert="horz" wrap="square" lIns="109126" tIns="54564" rIns="109126" bIns="54564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endParaRPr lang="zh-TW" altLang="en-US" b="1" dirty="0">
              <a:latin typeface="PMingLiU" pitchFamily="18" charset="-120"/>
              <a:ea typeface="PMingLiU" pitchFamily="18" charset="-120"/>
            </a:endParaRPr>
          </a:p>
          <a:p>
            <a:pPr algn="ctr" eaLnBrk="1" hangingPunct="1">
              <a:buNone/>
              <a:defRPr/>
            </a:pPr>
            <a:r>
              <a:rPr lang="zh-CN" altLang="en-US" sz="6400" b="1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牢记：</a:t>
            </a:r>
            <a:endParaRPr lang="en-US" altLang="zh-CN" sz="6400" b="1" dirty="0">
              <a:solidFill>
                <a:schemeClr val="accent1">
                  <a:lumMod val="50000"/>
                </a:schemeClr>
              </a:solidFill>
              <a:latin typeface="PMingLiU" pitchFamily="18" charset="-120"/>
              <a:ea typeface="PMingLiU" pitchFamily="18" charset="-120"/>
            </a:endParaRPr>
          </a:p>
          <a:p>
            <a:pPr algn="ctr" eaLnBrk="1" hangingPunct="1">
              <a:buNone/>
              <a:defRPr/>
            </a:pPr>
            <a:r>
              <a:rPr lang="zh-CN" altLang="en-US" sz="5215" b="1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如果你无法开口问一个人自杀的问题，拉一个能够问的人来问他。 </a:t>
            </a:r>
            <a:r>
              <a:rPr lang="zh-TW" altLang="en-US" sz="4267" dirty="0">
                <a:latin typeface="PMingLiU" pitchFamily="18" charset="-120"/>
                <a:ea typeface="PMingLiU" pitchFamily="18" charset="-120"/>
              </a:rPr>
              <a:t>　</a:t>
            </a:r>
            <a:endParaRPr lang="en-US" sz="4267" dirty="0"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6197600" y="1713089"/>
            <a:ext cx="5080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133"/>
          </a:p>
        </p:txBody>
      </p:sp>
    </p:spTree>
  </p:cSld>
  <p:clrMapOvr>
    <a:masterClrMapping/>
  </p:clrMapOvr>
  <p:transition advTm="2480"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 vert="horz" wrap="square" lIns="109126" tIns="54564" rIns="109126" bIns="54564" numCol="1" rtlCol="0" anchor="ctr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en-US" dirty="0"/>
              <a:t>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632178" y="3248378"/>
            <a:ext cx="11176000" cy="2799644"/>
          </a:xfrm>
        </p:spPr>
        <p:txBody>
          <a:bodyPr vert="horz" wrap="square" lIns="109126" tIns="54564" rIns="109126" bIns="54564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10430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Q</a:t>
            </a:r>
            <a:r>
              <a:rPr lang="en-US" sz="6163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uestion, </a:t>
            </a:r>
            <a:r>
              <a:rPr lang="en-US" sz="10430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P</a:t>
            </a:r>
            <a:r>
              <a:rPr lang="en-US" sz="6163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ersuade, </a:t>
            </a:r>
            <a:r>
              <a:rPr lang="en-US" sz="10430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R</a:t>
            </a:r>
            <a:r>
              <a:rPr lang="en-US" sz="6163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efer</a:t>
            </a:r>
          </a:p>
          <a:p>
            <a:pPr algn="ctr" eaLnBrk="1" hangingPunct="1">
              <a:buNone/>
              <a:defRPr/>
            </a:pPr>
            <a:r>
              <a:rPr lang="zh-CN" altLang="en-US" sz="7111" dirty="0">
                <a:solidFill>
                  <a:schemeClr val="accent1">
                    <a:lumMod val="50000"/>
                  </a:schemeClr>
                </a:solidFill>
              </a:rPr>
              <a:t>询问，劝</a:t>
            </a:r>
            <a:r>
              <a:rPr lang="zh-TW" altLang="en-US" sz="7111" dirty="0">
                <a:solidFill>
                  <a:schemeClr val="accent1">
                    <a:lumMod val="50000"/>
                  </a:schemeClr>
                </a:solidFill>
              </a:rPr>
              <a:t>说</a:t>
            </a:r>
            <a:r>
              <a:rPr lang="zh-CN" altLang="en-US" sz="7111" dirty="0">
                <a:solidFill>
                  <a:schemeClr val="accent1">
                    <a:lumMod val="50000"/>
                  </a:schemeClr>
                </a:solidFill>
              </a:rPr>
              <a:t>，转介</a:t>
            </a:r>
            <a:endParaRPr lang="en-US" sz="7111" dirty="0">
              <a:solidFill>
                <a:schemeClr val="accent1">
                  <a:lumMod val="50000"/>
                </a:schemeClr>
              </a:solidFill>
            </a:endParaRPr>
          </a:p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3160889" y="177801"/>
            <a:ext cx="6096000" cy="284648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7897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askerville Old Face" pitchFamily="18" charset="0"/>
              </a:rPr>
              <a:t>QPR</a:t>
            </a:r>
          </a:p>
        </p:txBody>
      </p:sp>
    </p:spTree>
  </p:cSld>
  <p:clrMapOvr>
    <a:masterClrMapping/>
  </p:clrMapOvr>
  <p:transition advTm="1184"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191000" y="685800"/>
            <a:ext cx="3810000" cy="1325563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6400" u="sng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坏</a:t>
            </a:r>
            <a:r>
              <a:rPr lang="zh-TW" altLang="en-US" sz="6400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的问法</a:t>
            </a:r>
            <a:endParaRPr lang="en-US" sz="6400" dirty="0">
              <a:solidFill>
                <a:schemeClr val="accent1">
                  <a:lumMod val="50000"/>
                </a:schemeClr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dirty="0"/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/>
          </a:p>
          <a:p>
            <a:pPr eaLnBrk="1" hangingPunct="1">
              <a:buNone/>
              <a:defRPr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	</a:t>
            </a:r>
            <a:r>
              <a:rPr lang="zh-TW" altLang="en-US" sz="6400" dirty="0">
                <a:solidFill>
                  <a:schemeClr val="accent1">
                    <a:lumMod val="50000"/>
                  </a:schemeClr>
                </a:solidFill>
              </a:rPr>
              <a:t>「</a:t>
            </a:r>
            <a:r>
              <a:rPr lang="zh-CN" altLang="en-US" sz="6400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你没有想做傻事吧 </a:t>
            </a:r>
            <a:r>
              <a:rPr lang="zh-TW" altLang="en-US" sz="6400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？</a:t>
            </a:r>
            <a:r>
              <a:rPr lang="zh-TW" altLang="en-US" sz="6400" dirty="0">
                <a:solidFill>
                  <a:schemeClr val="accent1">
                    <a:lumMod val="50000"/>
                  </a:schemeClr>
                </a:solidFill>
              </a:rPr>
              <a:t>」</a:t>
            </a:r>
            <a:endParaRPr lang="en-US" sz="6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 eaLnBrk="1" hangingPunct="1">
              <a:buNone/>
              <a:defRPr/>
            </a:pPr>
            <a:r>
              <a:rPr lang="zh-TW" altLang="en-US" sz="6400" dirty="0">
                <a:solidFill>
                  <a:schemeClr val="accent1">
                    <a:lumMod val="50000"/>
                  </a:schemeClr>
                </a:solidFill>
              </a:rPr>
              <a:t>「</a:t>
            </a:r>
            <a:r>
              <a:rPr lang="zh-CN" altLang="en-US" sz="6400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你不会去自杀吧 </a:t>
            </a:r>
            <a:r>
              <a:rPr lang="zh-TW" altLang="en-US" sz="6400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？</a:t>
            </a:r>
            <a:r>
              <a:rPr lang="zh-TW" altLang="en-US" sz="6400" dirty="0">
                <a:solidFill>
                  <a:schemeClr val="accent1">
                    <a:lumMod val="50000"/>
                  </a:schemeClr>
                </a:solidFill>
              </a:rPr>
              <a:t>」</a:t>
            </a:r>
            <a:endParaRPr lang="en-US" sz="6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rand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6400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行动二：劝</a:t>
            </a:r>
            <a:r>
              <a:rPr lang="zh-TW" altLang="en-US" sz="6400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说</a:t>
            </a:r>
            <a:endParaRPr lang="en-US" sz="6400" dirty="0">
              <a:solidFill>
                <a:schemeClr val="accent1">
                  <a:lumMod val="50000"/>
                </a:schemeClr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algn="r"/>
            <a:r>
              <a:rPr lang="en-US" sz="13630" dirty="0">
                <a:solidFill>
                  <a:schemeClr val="accent1">
                    <a:lumMod val="50000"/>
                  </a:schemeClr>
                </a:solidFill>
              </a:rPr>
              <a:t>Q</a:t>
            </a:r>
            <a:r>
              <a:rPr lang="en-US" sz="13630" b="1" dirty="0">
                <a:solidFill>
                  <a:srgbClr val="FFC000"/>
                </a:solidFill>
              </a:rPr>
              <a:t>P</a:t>
            </a:r>
            <a:r>
              <a:rPr lang="en-US" sz="13630" dirty="0">
                <a:solidFill>
                  <a:schemeClr val="accent1">
                    <a:lumMod val="50000"/>
                  </a:schemeClr>
                </a:solidFill>
              </a:rPr>
              <a:t>R</a:t>
            </a:r>
          </a:p>
        </p:txBody>
      </p:sp>
    </p:spTree>
  </p:cSld>
  <p:clrMapOvr>
    <a:masterClrMapping/>
  </p:clrMapOvr>
  <p:transition>
    <p:rand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733800" y="533400"/>
            <a:ext cx="4267197" cy="1571036"/>
          </a:xfrm>
        </p:spPr>
        <p:txBody>
          <a:bodyPr vert="horz" wrap="square" lIns="109126" tIns="54564" rIns="109126" bIns="54564" numCol="1" rtlCol="0" anchor="ctr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en-US" sz="8533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P</a:t>
            </a:r>
            <a:r>
              <a:rPr lang="zh-TW" altLang="en-US" sz="8533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：</a:t>
            </a:r>
            <a:r>
              <a:rPr lang="zh-CN" altLang="en-US" sz="8533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劝</a:t>
            </a:r>
            <a:r>
              <a:rPr lang="zh-TW" altLang="en-US" sz="8533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说</a:t>
            </a:r>
            <a:r>
              <a:rPr lang="zh-TW" altLang="en-US" sz="8533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　</a:t>
            </a:r>
            <a:endParaRPr lang="en-US" sz="3793" dirty="0">
              <a:solidFill>
                <a:schemeClr val="accent1">
                  <a:lumMod val="5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2514600"/>
            <a:ext cx="10363200" cy="3691467"/>
          </a:xfrm>
        </p:spPr>
        <p:txBody>
          <a:bodyPr vert="horz" wrap="square" lIns="109126" tIns="54564" rIns="109126" bIns="54564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buNone/>
              <a:defRPr/>
            </a:pPr>
            <a:r>
              <a:rPr lang="zh-CN" altLang="en-US" sz="4267" dirty="0">
                <a:solidFill>
                  <a:schemeClr val="accent1">
                    <a:lumMod val="50000"/>
                  </a:schemeClr>
                </a:solidFill>
              </a:rPr>
              <a:t>如何劝人活下去</a:t>
            </a:r>
            <a:endParaRPr lang="en-US" altLang="zh-CN" sz="4267" dirty="0">
              <a:solidFill>
                <a:schemeClr val="accent1">
                  <a:lumMod val="50000"/>
                </a:schemeClr>
              </a:solidFill>
            </a:endParaRPr>
          </a:p>
          <a:p>
            <a:pPr marL="609608" indent="-609608">
              <a:defRPr/>
            </a:pPr>
            <a:r>
              <a:rPr lang="zh-CN" altLang="en-US" sz="3319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全神聆听他的困难与困境</a:t>
            </a:r>
            <a:endParaRPr lang="en-US" altLang="zh-CN" sz="3319" dirty="0">
              <a:solidFill>
                <a:schemeClr val="accent1">
                  <a:lumMod val="50000"/>
                </a:schemeClr>
              </a:solidFill>
              <a:latin typeface="PMingLiU" pitchFamily="18" charset="-120"/>
              <a:ea typeface="PMingLiU" pitchFamily="18" charset="-120"/>
            </a:endParaRPr>
          </a:p>
          <a:p>
            <a:pPr marL="609608" indent="-609608">
              <a:defRPr/>
            </a:pPr>
            <a:r>
              <a:rPr lang="zh-CN" altLang="en-US" sz="3319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要记住，自杀是人在绝望无解的时刻的出路。所以重心要在解决问题</a:t>
            </a:r>
            <a:endParaRPr lang="en-US" altLang="zh-CN" sz="3319" dirty="0">
              <a:solidFill>
                <a:schemeClr val="accent1">
                  <a:lumMod val="50000"/>
                </a:schemeClr>
              </a:solidFill>
              <a:latin typeface="PMingLiU" pitchFamily="18" charset="-120"/>
              <a:ea typeface="PMingLiU" pitchFamily="18" charset="-120"/>
            </a:endParaRPr>
          </a:p>
          <a:p>
            <a:pPr marL="609608" indent="-609608">
              <a:defRPr/>
            </a:pPr>
            <a:r>
              <a:rPr lang="zh-CN" altLang="en-US" sz="3319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不要妄下批评谴责</a:t>
            </a:r>
            <a:endParaRPr lang="en-US" altLang="zh-CN" sz="3319" dirty="0">
              <a:solidFill>
                <a:schemeClr val="accent1">
                  <a:lumMod val="50000"/>
                </a:schemeClr>
              </a:solidFill>
              <a:latin typeface="PMingLiU" pitchFamily="18" charset="-120"/>
              <a:ea typeface="PMingLiU" pitchFamily="18" charset="-120"/>
            </a:endParaRPr>
          </a:p>
          <a:p>
            <a:pPr marL="609608" indent="-609608">
              <a:defRPr/>
            </a:pPr>
            <a:r>
              <a:rPr lang="zh-CN" altLang="en-US" sz="3319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想办法找出希望</a:t>
            </a:r>
            <a:endParaRPr lang="zh-TW" altLang="en-US" sz="3319" dirty="0">
              <a:solidFill>
                <a:schemeClr val="accent1">
                  <a:lumMod val="50000"/>
                </a:schemeClr>
              </a:solidFill>
              <a:latin typeface="PMingLiU" pitchFamily="18" charset="-120"/>
              <a:ea typeface="PMingLiU" pitchFamily="18" charset="-120"/>
            </a:endParaRPr>
          </a:p>
        </p:txBody>
      </p:sp>
    </p:spTree>
  </p:cSld>
  <p:clrMapOvr>
    <a:masterClrMapping/>
  </p:clrMapOvr>
  <p:transition advTm="2624">
    <p:rand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886200" y="304800"/>
            <a:ext cx="4419597" cy="1571036"/>
          </a:xfrm>
        </p:spPr>
        <p:txBody>
          <a:bodyPr vert="horz" wrap="square" lIns="109126" tIns="54564" rIns="109126" bIns="54564" numCol="1" rtlCol="0" anchor="ctr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en-US" sz="8533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P</a:t>
            </a:r>
            <a:r>
              <a:rPr lang="zh-TW" altLang="en-US" sz="8533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：</a:t>
            </a:r>
            <a:r>
              <a:rPr lang="zh-CN" altLang="en-US" sz="8533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劝</a:t>
            </a:r>
            <a:r>
              <a:rPr lang="zh-TW" altLang="en-US" sz="8533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说</a:t>
            </a:r>
            <a:r>
              <a:rPr lang="zh-TW" altLang="en-US" sz="8533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　</a:t>
            </a:r>
            <a:endParaRPr lang="en-US" sz="3793" dirty="0">
              <a:solidFill>
                <a:schemeClr val="accent1">
                  <a:lumMod val="5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796810" y="1676400"/>
            <a:ext cx="10363200" cy="5599289"/>
          </a:xfrm>
        </p:spPr>
        <p:txBody>
          <a:bodyPr vert="horz" wrap="square" lIns="109126" tIns="54564" rIns="109126" bIns="54564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buNone/>
              <a:defRPr/>
            </a:pP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然后问 ：</a:t>
            </a:r>
          </a:p>
          <a:p>
            <a:pPr eaLnBrk="1" hangingPunct="1">
              <a:defRPr/>
            </a:pPr>
            <a:r>
              <a:rPr lang="zh-TW" altLang="en-US" sz="3319" dirty="0">
                <a:solidFill>
                  <a:schemeClr val="accent1">
                    <a:lumMod val="50000"/>
                  </a:schemeClr>
                </a:solidFill>
              </a:rPr>
              <a:t>「</a:t>
            </a:r>
            <a:r>
              <a:rPr lang="zh-CN" altLang="en-US" sz="3319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你和我一起去寻求帮助好吗 </a:t>
            </a:r>
            <a:r>
              <a:rPr lang="zh-TW" altLang="en-US" sz="3319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？</a:t>
            </a:r>
            <a:r>
              <a:rPr lang="zh-TW" altLang="en-US" sz="3319" dirty="0">
                <a:solidFill>
                  <a:schemeClr val="accent1">
                    <a:lumMod val="50000"/>
                  </a:schemeClr>
                </a:solidFill>
              </a:rPr>
              <a:t>」</a:t>
            </a:r>
            <a:endParaRPr lang="zh-TW" altLang="en-US" sz="3319" dirty="0">
              <a:solidFill>
                <a:schemeClr val="accent1">
                  <a:lumMod val="50000"/>
                </a:schemeClr>
              </a:solidFill>
              <a:latin typeface="Baskerville Old Face" pitchFamily="18" charset="0"/>
            </a:endParaRPr>
          </a:p>
          <a:p>
            <a:pPr eaLnBrk="1" hangingPunct="1">
              <a:defRPr/>
            </a:pPr>
            <a:r>
              <a:rPr lang="zh-TW" altLang="en-US" sz="3319" dirty="0">
                <a:solidFill>
                  <a:schemeClr val="accent1">
                    <a:lumMod val="50000"/>
                  </a:schemeClr>
                </a:solidFill>
              </a:rPr>
              <a:t>「</a:t>
            </a:r>
            <a:r>
              <a:rPr lang="zh-CN" altLang="en-US" sz="3319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你可以让我帮你去找帮助吗 </a:t>
            </a:r>
            <a:r>
              <a:rPr lang="zh-TW" altLang="en-US" sz="3319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？</a:t>
            </a:r>
            <a:r>
              <a:rPr lang="zh-TW" altLang="en-US" sz="3319" dirty="0">
                <a:solidFill>
                  <a:schemeClr val="accent1">
                    <a:lumMod val="50000"/>
                  </a:schemeClr>
                </a:solidFill>
              </a:rPr>
              <a:t>」</a:t>
            </a:r>
            <a:endParaRPr lang="en-US" sz="3319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zh-TW" altLang="en-US" sz="3319" dirty="0">
                <a:solidFill>
                  <a:schemeClr val="accent1">
                    <a:lumMod val="50000"/>
                  </a:schemeClr>
                </a:solidFill>
              </a:rPr>
              <a:t>「</a:t>
            </a:r>
            <a:r>
              <a:rPr lang="zh-CN" altLang="en-US" sz="3319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请答应我，在我们没为你找到帮助前你不自杀好 吗 </a:t>
            </a:r>
            <a:r>
              <a:rPr lang="zh-TW" altLang="en-US" sz="3319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？</a:t>
            </a:r>
            <a:r>
              <a:rPr lang="zh-TW" altLang="en-US" sz="3319" dirty="0">
                <a:solidFill>
                  <a:schemeClr val="accent1">
                    <a:lumMod val="50000"/>
                  </a:schemeClr>
                </a:solidFill>
              </a:rPr>
              <a:t>」 </a:t>
            </a:r>
            <a:endParaRPr lang="zh-TW" altLang="en-US" sz="3319" dirty="0">
              <a:solidFill>
                <a:schemeClr val="accent1">
                  <a:lumMod val="50000"/>
                </a:schemeClr>
              </a:solidFill>
              <a:latin typeface="Baskerville Old Face" pitchFamily="18" charset="0"/>
            </a:endParaRPr>
          </a:p>
          <a:p>
            <a:pPr eaLnBrk="1" hangingPunct="1">
              <a:defRPr/>
            </a:pPr>
            <a:endParaRPr lang="zh-TW" altLang="en-US" sz="3319" dirty="0">
              <a:latin typeface="Baskerville Old Face" pitchFamily="18" charset="0"/>
            </a:endParaRPr>
          </a:p>
          <a:p>
            <a:pPr algn="ctr" eaLnBrk="1" hangingPunct="1">
              <a:buNone/>
              <a:defRPr/>
            </a:pPr>
            <a:r>
              <a:rPr lang="zh-CN" altLang="en-US" sz="4741" dirty="0">
                <a:solidFill>
                  <a:srgbClr val="FFFF00"/>
                </a:solidFill>
                <a:latin typeface="Baskerville Old Face" pitchFamily="18" charset="0"/>
              </a:rPr>
              <a:t>您的用心倾听与帮助，会帮人重燃希望与改变 </a:t>
            </a:r>
            <a:r>
              <a:rPr lang="zh-TW" altLang="en-US" sz="4741" dirty="0">
                <a:solidFill>
                  <a:srgbClr val="FFFF00"/>
                </a:solidFill>
                <a:latin typeface="PMingLiU" pitchFamily="18" charset="-120"/>
                <a:ea typeface="PMingLiU" pitchFamily="18" charset="-120"/>
              </a:rPr>
              <a:t>。</a:t>
            </a:r>
            <a:endParaRPr lang="en-US" sz="474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Tm="2624">
    <p:rand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6400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行动三：转介</a:t>
            </a:r>
            <a:endParaRPr lang="en-US" sz="6400" dirty="0">
              <a:solidFill>
                <a:schemeClr val="accent1">
                  <a:lumMod val="50000"/>
                </a:schemeClr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algn="r"/>
            <a:r>
              <a:rPr lang="en-US" sz="13630" dirty="0">
                <a:solidFill>
                  <a:schemeClr val="accent1">
                    <a:lumMod val="50000"/>
                  </a:schemeClr>
                </a:solidFill>
              </a:rPr>
              <a:t>Q</a:t>
            </a:r>
            <a:r>
              <a:rPr lang="en-US" sz="13630" b="1" dirty="0">
                <a:solidFill>
                  <a:schemeClr val="accent1">
                    <a:lumMod val="50000"/>
                  </a:schemeClr>
                </a:solidFill>
              </a:rPr>
              <a:t>P</a:t>
            </a:r>
            <a:r>
              <a:rPr lang="en-US" sz="13630" b="1" dirty="0">
                <a:solidFill>
                  <a:srgbClr val="FFC000"/>
                </a:solidFill>
              </a:rPr>
              <a:t>R</a:t>
            </a:r>
          </a:p>
        </p:txBody>
      </p:sp>
    </p:spTree>
  </p:cSld>
  <p:clrMapOvr>
    <a:masterClrMapping/>
  </p:clrMapOvr>
  <p:transition>
    <p:rand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886200" y="1143000"/>
            <a:ext cx="4572000" cy="1325563"/>
          </a:xfrm>
        </p:spPr>
        <p:txBody>
          <a:bodyPr vert="horz" wrap="square" lIns="109126" tIns="54564" rIns="109126" bIns="54564" numCol="1" rtlCol="0" anchor="ctr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en-US" sz="8533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R</a:t>
            </a:r>
            <a:r>
              <a:rPr lang="zh-TW" altLang="en-US" sz="8533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：</a:t>
            </a:r>
            <a:r>
              <a:rPr lang="en-US" sz="8533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	</a:t>
            </a:r>
            <a:r>
              <a:rPr lang="zh-CN" altLang="en-US" sz="8533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转介</a:t>
            </a:r>
            <a:endParaRPr lang="en-US" sz="8533" dirty="0">
              <a:solidFill>
                <a:schemeClr val="accent1">
                  <a:lumMod val="50000"/>
                </a:schemeClr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3581400"/>
            <a:ext cx="10515600" cy="1222375"/>
          </a:xfrm>
        </p:spPr>
        <p:txBody>
          <a:bodyPr vert="horz" wrap="square" lIns="109126" tIns="54564" rIns="109126" bIns="54564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</a:rPr>
              <a:t>自杀的人往往相信他们是没有救的，所以你可能需要做更多来协助他们 </a:t>
            </a:r>
            <a:endParaRPr lang="zh-TW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advTm="1344">
    <p:rand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000500" y="304800"/>
            <a:ext cx="4191000" cy="1325563"/>
          </a:xfrm>
        </p:spPr>
        <p:txBody>
          <a:bodyPr vert="horz" wrap="square" lIns="109126" tIns="54564" rIns="109126" bIns="54564" numCol="1" rtlCol="0" anchor="ctr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en-US" sz="8533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R</a:t>
            </a:r>
            <a:r>
              <a:rPr lang="zh-TW" altLang="en-US" sz="8533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：</a:t>
            </a:r>
            <a:r>
              <a:rPr lang="en-US" sz="8533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	</a:t>
            </a:r>
            <a:r>
              <a:rPr lang="zh-CN" altLang="en-US" sz="8533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转介</a:t>
            </a:r>
            <a:endParaRPr lang="en-US" sz="8533" dirty="0">
              <a:solidFill>
                <a:schemeClr val="accent1">
                  <a:lumMod val="50000"/>
                </a:schemeClr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wrap="square" lIns="109126" tIns="54564" rIns="109126" bIns="54564" numCol="1" rtlCol="0" anchor="t" anchorCtr="0" compatLnSpc="1">
            <a:prstTxWarp prst="textNoShape">
              <a:avLst/>
            </a:prstTxWarp>
            <a:normAutofit lnSpcReduction="10000"/>
          </a:bodyPr>
          <a:lstStyle/>
          <a:p>
            <a:pPr>
              <a:spcBef>
                <a:spcPts val="1422"/>
              </a:spcBef>
              <a:defRPr/>
            </a:pPr>
            <a:r>
              <a:rPr lang="zh-CN" altLang="en-US" sz="3319" dirty="0">
                <a:solidFill>
                  <a:schemeClr val="accent1">
                    <a:lumMod val="50000"/>
                  </a:schemeClr>
                </a:solidFill>
              </a:rPr>
              <a:t>最佳转介法：直接带这个人去见可以提供帮助的人</a:t>
            </a:r>
            <a:endParaRPr lang="en-US" altLang="zh-CN" sz="3319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1422"/>
              </a:spcBef>
              <a:defRPr/>
            </a:pPr>
            <a:r>
              <a:rPr lang="zh-CN" altLang="en-US" sz="3319" dirty="0">
                <a:solidFill>
                  <a:schemeClr val="accent1">
                    <a:lumMod val="50000"/>
                  </a:schemeClr>
                </a:solidFill>
              </a:rPr>
              <a:t>次佳转介法：得到这人“我会接受协助”的承诺，然后安排帮助</a:t>
            </a:r>
            <a:endParaRPr lang="en-US" altLang="zh-CN" sz="3319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1422"/>
              </a:spcBef>
              <a:defRPr/>
            </a:pPr>
            <a:r>
              <a:rPr lang="zh-CN" altLang="en-US" sz="3319" dirty="0">
                <a:solidFill>
                  <a:schemeClr val="accent1">
                    <a:lumMod val="50000"/>
                  </a:schemeClr>
                </a:solidFill>
              </a:rPr>
              <a:t>第三佳的转介法：堤供这人有助的资讯与资源，并尝试得到这人真心的“不自杀”承诺</a:t>
            </a:r>
            <a:endParaRPr lang="en-US" altLang="zh-CN" sz="3319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spcBef>
                <a:spcPts val="4267"/>
              </a:spcBef>
              <a:buNone/>
              <a:defRPr/>
            </a:pPr>
            <a:r>
              <a:rPr lang="zh-CN" altLang="en-US" sz="4741" dirty="0">
                <a:solidFill>
                  <a:srgbClr val="FFFF00"/>
                </a:solidFill>
              </a:rPr>
              <a:t>只要这人愿意接受帮助，不论是现在或未来的帮助，都是正面的结果 </a:t>
            </a:r>
            <a:r>
              <a:rPr lang="zh-TW" altLang="en-US" sz="4741" dirty="0">
                <a:solidFill>
                  <a:srgbClr val="FFFF00"/>
                </a:solidFill>
              </a:rPr>
              <a:t>。</a:t>
            </a:r>
            <a:endParaRPr lang="en-US" altLang="zh-TW" sz="474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Tm="1344">
    <p:rand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8533" dirty="0">
                <a:solidFill>
                  <a:schemeClr val="accent1">
                    <a:lumMod val="50000"/>
                  </a:schemeClr>
                </a:solidFill>
              </a:rPr>
              <a:t>结语</a:t>
            </a:r>
            <a:endParaRPr lang="en-US" sz="8533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rand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343400" y="500062"/>
            <a:ext cx="3505200" cy="1325563"/>
          </a:xfrm>
        </p:spPr>
        <p:txBody>
          <a:bodyPr/>
          <a:lstStyle/>
          <a:p>
            <a:r>
              <a:rPr lang="zh-TW" altLang="en-US" sz="8533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请记得</a:t>
            </a:r>
            <a:endParaRPr lang="en-US" sz="8533" dirty="0">
              <a:solidFill>
                <a:schemeClr val="accent1">
                  <a:lumMod val="50000"/>
                </a:schemeClr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wrap="square" lIns="109126" tIns="54564" rIns="109126" bIns="54564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>
              <a:defRPr/>
            </a:pPr>
            <a:endParaRPr lang="zh-TW" altLang="en-US" dirty="0"/>
          </a:p>
          <a:p>
            <a:pPr algn="ctr" eaLnBrk="1" hangingPunct="1">
              <a:buNone/>
              <a:defRPr/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</a:rPr>
              <a:t>几乎所有我们劝人活下去的努力 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，</a:t>
            </a:r>
            <a:endParaRPr lang="en-US" altLang="zh-TW" dirty="0">
              <a:solidFill>
                <a:schemeClr val="accent1">
                  <a:lumMod val="50000"/>
                </a:schemeClr>
              </a:solidFill>
            </a:endParaRPr>
          </a:p>
          <a:p>
            <a:pPr algn="ctr" eaLnBrk="1" hangingPunct="1">
              <a:buNone/>
              <a:defRPr/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</a:rPr>
              <a:t>会被想自杀的人接受 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，</a:t>
            </a:r>
            <a:endParaRPr lang="en-US" altLang="zh-TW" dirty="0">
              <a:solidFill>
                <a:schemeClr val="accent1">
                  <a:lumMod val="50000"/>
                </a:schemeClr>
              </a:solidFill>
            </a:endParaRPr>
          </a:p>
          <a:p>
            <a:pPr algn="ctr" eaLnBrk="1" hangingPunct="1">
              <a:buNone/>
              <a:defRPr/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</a:rPr>
              <a:t>也会帮助在自杀关头中的人喘口气 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。</a:t>
            </a:r>
            <a:endParaRPr lang="en-US" altLang="zh-TW" dirty="0">
              <a:solidFill>
                <a:schemeClr val="accent1">
                  <a:lumMod val="50000"/>
                </a:schemeClr>
              </a:solidFill>
            </a:endParaRPr>
          </a:p>
          <a:p>
            <a:pPr algn="ctr" eaLnBrk="1" hangingPunct="1">
              <a:buNone/>
              <a:defRPr/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</a:rPr>
              <a:t>所以，请不要犹豫，参与或带头自杀防治工作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 。</a:t>
            </a:r>
            <a:endParaRPr lang="en-US" altLang="zh-TW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advTm="2048">
    <p:rand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05000" y="1066800"/>
            <a:ext cx="8382000" cy="1325563"/>
          </a:xfrm>
        </p:spPr>
        <p:txBody>
          <a:bodyPr vert="horz" wrap="square" lIns="109126" tIns="54564" rIns="109126" bIns="54564" numCol="1" rtlCol="0" anchor="ctr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zh-CN" altLang="en-US" sz="7822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增进ＱＰＲ的成效</a:t>
            </a:r>
            <a:endParaRPr lang="en-US" sz="7822" dirty="0">
              <a:solidFill>
                <a:schemeClr val="accent1">
                  <a:lumMod val="5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124200"/>
            <a:ext cx="10515600" cy="2667000"/>
          </a:xfrm>
        </p:spPr>
        <p:txBody>
          <a:bodyPr vert="horz" wrap="square" lIns="109126" tIns="54564" rIns="109126" bIns="54564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</a:rPr>
              <a:t>你可以说：“我要你活着”，或“我在你身边</a:t>
            </a:r>
            <a:r>
              <a:rPr lang="en-US" altLang="zh-CN" dirty="0">
                <a:solidFill>
                  <a:schemeClr val="accent1">
                    <a:lumMod val="50000"/>
                  </a:schemeClr>
                </a:solidFill>
              </a:rPr>
              <a:t>......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</a:rPr>
              <a:t>我们会一起通过这个难关。” </a:t>
            </a:r>
            <a:endParaRPr lang="en-US" altLang="zh-CN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4978"/>
              </a:spcBef>
              <a:defRPr/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</a:rPr>
              <a:t>找其他人参与帮助 。问这人“还有谁可以帮助？”　－－家庭？朋友？兄弟？姐妹？牧师？师傅？主教？医生？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advTm="1760"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038600" y="457200"/>
            <a:ext cx="3657600" cy="132556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12563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QPR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625600" y="2616200"/>
            <a:ext cx="9347200" cy="3883378"/>
          </a:xfrm>
        </p:spPr>
        <p:txBody>
          <a:bodyPr vert="horz" wrap="square" lIns="109126" tIns="54564" rIns="109126" bIns="54564" numCol="1" rtlCol="0" anchor="t" anchorCtr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ts val="4267"/>
              </a:spcBef>
              <a:defRPr/>
            </a:pPr>
            <a:r>
              <a:rPr lang="en-US" sz="4741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QPR</a:t>
            </a:r>
            <a:r>
              <a:rPr lang="zh-CN" altLang="en-US" sz="4741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不是心理咨商或治疗</a:t>
            </a:r>
            <a:r>
              <a:rPr lang="zh-CN" altLang="en-US" sz="4741" dirty="0">
                <a:solidFill>
                  <a:schemeClr val="accent1">
                    <a:lumMod val="50000"/>
                  </a:schemeClr>
                </a:solidFill>
              </a:rPr>
              <a:t>。</a:t>
            </a:r>
            <a:endParaRPr lang="en-US" altLang="zh-TW" sz="4741" dirty="0">
              <a:solidFill>
                <a:schemeClr val="accent1">
                  <a:lumMod val="50000"/>
                </a:schemeClr>
              </a:solidFill>
              <a:latin typeface="PMingLiU" pitchFamily="18" charset="-120"/>
              <a:ea typeface="PMingLiU" pitchFamily="18" charset="-120"/>
            </a:endParaRPr>
          </a:p>
          <a:p>
            <a:pPr>
              <a:spcBef>
                <a:spcPts val="4267"/>
              </a:spcBef>
              <a:defRPr/>
            </a:pPr>
            <a:r>
              <a:rPr lang="en-US" sz="4741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QPR</a:t>
            </a:r>
            <a:r>
              <a:rPr lang="zh-CN" altLang="en-US" sz="4741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 是以正面积极的行动为人带来希望</a:t>
            </a:r>
            <a:r>
              <a:rPr lang="zh-CN" altLang="en-US" sz="4741" dirty="0">
                <a:solidFill>
                  <a:schemeClr val="accent1">
                    <a:lumMod val="50000"/>
                  </a:schemeClr>
                </a:solidFill>
              </a:rPr>
              <a:t>。</a:t>
            </a:r>
            <a:endParaRPr lang="en-US" altLang="zh-TW" sz="4741" dirty="0">
              <a:solidFill>
                <a:schemeClr val="accent1">
                  <a:lumMod val="50000"/>
                </a:schemeClr>
              </a:solidFill>
              <a:latin typeface="PMingLiU" pitchFamily="18" charset="-120"/>
              <a:ea typeface="PMingLiU" pitchFamily="18" charset="-12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  <p:transition advTm="2368">
    <p:rand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05000" y="914400"/>
            <a:ext cx="8382000" cy="1325563"/>
          </a:xfrm>
        </p:spPr>
        <p:txBody>
          <a:bodyPr vert="horz" wrap="square" lIns="109126" tIns="54564" rIns="109126" bIns="54564" numCol="1" rtlCol="0" anchor="ctr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zh-CN" altLang="en-US" sz="7822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增进ＱＰＲ的成效</a:t>
            </a:r>
            <a:endParaRPr lang="en-US" sz="7822" dirty="0">
              <a:solidFill>
                <a:schemeClr val="accent1">
                  <a:lumMod val="5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971800"/>
            <a:ext cx="10515600" cy="2974975"/>
          </a:xfrm>
        </p:spPr>
        <p:txBody>
          <a:bodyPr vert="horz" wrap="square" lIns="109126" tIns="54564" rIns="109126" bIns="54564" numCol="1" rtlCol="0" anchor="t" anchorCtr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ts val="1422"/>
              </a:spcBef>
              <a:defRPr/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</a:rPr>
              <a:t>加入一个团队。与可以提供治疗与辅导的人（神职人员，治疗师，精神科医生等等）合作，互相帮助 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。 </a:t>
            </a:r>
            <a:endParaRPr lang="en-US" altLang="zh-TW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4267"/>
              </a:spcBef>
              <a:defRPr/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</a:rPr>
              <a:t>在提供ＱＰＲ的协助之后，用你觉得适合的后续方式让这个人知道你在乎他之后的情况（例如：后续探访，一通电话，或一张卡片。你的关心可以救人一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命 。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advTm="1760">
    <p:rand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812800" y="448733"/>
            <a:ext cx="10363200" cy="4876800"/>
          </a:xfrm>
        </p:spPr>
        <p:txBody>
          <a:bodyPr vert="horz" wrap="square" lIns="109126" tIns="54564" rIns="109126" bIns="54564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>
              <a:buNone/>
              <a:defRPr/>
            </a:pPr>
            <a:r>
              <a:rPr lang="zh-TW" altLang="en-US" sz="6400" b="1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牢记</a:t>
            </a:r>
            <a:r>
              <a:rPr lang="zh-TW" altLang="en-US" sz="5215" b="1" dirty="0">
                <a:solidFill>
                  <a:schemeClr val="accent1">
                    <a:lumMod val="50000"/>
                  </a:schemeClr>
                </a:solidFill>
                <a:latin typeface="PMingLiU" pitchFamily="18" charset="-120"/>
                <a:ea typeface="PMingLiU" pitchFamily="18" charset="-120"/>
              </a:rPr>
              <a:t> </a:t>
            </a:r>
            <a:endParaRPr lang="en-US" altLang="zh-TW" sz="5215" b="1" dirty="0">
              <a:solidFill>
                <a:schemeClr val="accent1">
                  <a:lumMod val="50000"/>
                </a:schemeClr>
              </a:solidFill>
              <a:latin typeface="PMingLiU" pitchFamily="18" charset="-120"/>
              <a:ea typeface="PMingLiU" pitchFamily="18" charset="-120"/>
            </a:endParaRPr>
          </a:p>
          <a:p>
            <a:pPr algn="ctr" eaLnBrk="1" hangingPunct="1">
              <a:buNone/>
              <a:defRPr/>
            </a:pPr>
            <a:r>
              <a:rPr lang="zh-CN" altLang="en-US" sz="5215" b="1" dirty="0">
                <a:solidFill>
                  <a:srgbClr val="92D050"/>
                </a:solidFill>
                <a:latin typeface="PMingLiU" pitchFamily="18" charset="-120"/>
                <a:ea typeface="PMingLiU" pitchFamily="18" charset="-120"/>
              </a:rPr>
              <a:t>每当你应用了ＱＰＲ，</a:t>
            </a:r>
            <a:endParaRPr lang="en-US" altLang="zh-CN" sz="5215" b="1" dirty="0">
              <a:solidFill>
                <a:srgbClr val="92D050"/>
              </a:solidFill>
              <a:latin typeface="PMingLiU" pitchFamily="18" charset="-120"/>
              <a:ea typeface="PMingLiU" pitchFamily="18" charset="-120"/>
            </a:endParaRPr>
          </a:p>
          <a:p>
            <a:pPr algn="ctr" eaLnBrk="1" hangingPunct="1">
              <a:buNone/>
              <a:defRPr/>
            </a:pPr>
            <a:r>
              <a:rPr lang="zh-CN" altLang="en-US" sz="5215" b="1" dirty="0">
                <a:solidFill>
                  <a:srgbClr val="92D050"/>
                </a:solidFill>
                <a:latin typeface="PMingLiU" pitchFamily="18" charset="-120"/>
                <a:ea typeface="PMingLiU" pitchFamily="18" charset="-120"/>
              </a:rPr>
              <a:t>你播下了希望的种子。</a:t>
            </a:r>
            <a:endParaRPr lang="en-US" altLang="zh-CN" sz="5215" b="1" dirty="0">
              <a:solidFill>
                <a:srgbClr val="92D050"/>
              </a:solidFill>
              <a:latin typeface="PMingLiU" pitchFamily="18" charset="-120"/>
              <a:ea typeface="PMingLiU" pitchFamily="18" charset="-120"/>
            </a:endParaRPr>
          </a:p>
          <a:p>
            <a:pPr algn="ctr" eaLnBrk="1" hangingPunct="1">
              <a:buNone/>
              <a:defRPr/>
            </a:pPr>
            <a:r>
              <a:rPr lang="zh-CN" altLang="en-US" sz="5215" b="1" dirty="0">
                <a:solidFill>
                  <a:srgbClr val="92D050"/>
                </a:solidFill>
                <a:latin typeface="PMingLiU" pitchFamily="18" charset="-120"/>
                <a:ea typeface="PMingLiU" pitchFamily="18" charset="-120"/>
              </a:rPr>
              <a:t>这些希望的种子会阻止或减少自杀 </a:t>
            </a:r>
            <a:r>
              <a:rPr lang="zh-TW" altLang="en-US" sz="5215" b="1" dirty="0">
                <a:solidFill>
                  <a:srgbClr val="92D050"/>
                </a:solidFill>
                <a:latin typeface="PMingLiU" pitchFamily="18" charset="-120"/>
                <a:ea typeface="PMingLiU" pitchFamily="18" charset="-120"/>
              </a:rPr>
              <a:t>。</a:t>
            </a:r>
            <a:endParaRPr lang="en-US" sz="5215" b="1" dirty="0">
              <a:solidFill>
                <a:srgbClr val="92D050"/>
              </a:solidFill>
              <a:latin typeface="PMingLiU" pitchFamily="18" charset="-120"/>
              <a:ea typeface="PMingLiU" pitchFamily="18" charset="-120"/>
            </a:endParaRPr>
          </a:p>
        </p:txBody>
      </p:sp>
      <p:pic>
        <p:nvPicPr>
          <p:cNvPr id="26628" name="Picture 4" descr="Image result for seeds of hop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4061177"/>
            <a:ext cx="3813792" cy="2528711"/>
          </a:xfrm>
          <a:prstGeom prst="rect">
            <a:avLst/>
          </a:prstGeom>
          <a:noFill/>
        </p:spPr>
      </p:pic>
    </p:spTree>
  </p:cSld>
  <p:clrMapOvr>
    <a:masterClrMapping/>
  </p:clrMapOvr>
  <p:transition advTm="2208">
    <p:rand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320711"/>
            <a:ext cx="2514600" cy="1325563"/>
          </a:xfrm>
        </p:spPr>
        <p:txBody>
          <a:bodyPr/>
          <a:lstStyle/>
          <a:p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版权提醒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10972800" cy="5364104"/>
          </a:xfrm>
        </p:spPr>
        <p:txBody>
          <a:bodyPr/>
          <a:lstStyle/>
          <a:p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这是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QPR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发展出的培训教材，无授权使用是违法的</a:t>
            </a:r>
            <a:endParaRPr lang="en-US" altLang="zh-TW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endParaRPr lang="en-US" altLang="zh-TW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altLang="zh-TW" dirty="0">
                <a:solidFill>
                  <a:schemeClr val="accent1">
                    <a:lumMod val="50000"/>
                  </a:schemeClr>
                </a:solidFill>
              </a:rPr>
              <a:t>http://www.qprinstitute.com/</a:t>
            </a:r>
          </a:p>
          <a:p>
            <a:endParaRPr lang="en-US" altLang="zh-TW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zh-TW" altLang="en-US" sz="1896" dirty="0">
                <a:solidFill>
                  <a:schemeClr val="accent1">
                    <a:lumMod val="50000"/>
                  </a:schemeClr>
                </a:solidFill>
              </a:rPr>
              <a:t>本教材的中文翻译是由李伟倩博士义务完成，有任何建议请连络李博士</a:t>
            </a:r>
            <a:r>
              <a:rPr lang="en-US" altLang="zh-TW" sz="1896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en-US" sz="1896" dirty="0">
                <a:solidFill>
                  <a:schemeClr val="accent1">
                    <a:lumMod val="50000"/>
                  </a:schemeClr>
                </a:solidFill>
              </a:rPr>
              <a:t>Wei-Chien.Lee@sjsu.edu)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4067" y="1667376"/>
            <a:ext cx="2692744" cy="2490788"/>
          </a:xfrm>
          <a:prstGeom prst="rect">
            <a:avLst/>
          </a:prstGeom>
        </p:spPr>
      </p:pic>
    </p:spTree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0" y="228600"/>
            <a:ext cx="1524000" cy="1325563"/>
          </a:xfrm>
        </p:spPr>
        <p:txBody>
          <a:bodyPr/>
          <a:lstStyle/>
          <a:p>
            <a:r>
              <a:rPr lang="zh-TW" altLang="en-US" dirty="0">
                <a:solidFill>
                  <a:schemeClr val="accent1">
                    <a:lumMod val="50000"/>
                  </a:schemeClr>
                </a:solidFill>
              </a:rPr>
              <a:t>大纲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8" indent="-609608">
              <a:buFont typeface="Garamond" pitchFamily="18" charset="0"/>
              <a:buAutoNum type="arabicPeriod"/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  <a:ea typeface="新細明體" charset="-120"/>
              </a:rPr>
              <a:t>关于自杀的误信与真相</a:t>
            </a:r>
          </a:p>
          <a:p>
            <a:pPr marL="609608" indent="-609608">
              <a:buFont typeface="Garamond" pitchFamily="18" charset="0"/>
              <a:buAutoNum type="arabicPeriod"/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  <a:ea typeface="新細明體" charset="-120"/>
              </a:rPr>
              <a:t>自杀的征兆与警讯</a:t>
            </a:r>
          </a:p>
          <a:p>
            <a:pPr marL="609608" indent="-609608">
              <a:buFont typeface="Garamond" pitchFamily="18" charset="0"/>
              <a:buAutoNum type="arabicPeriod"/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  <a:ea typeface="新細明體" charset="-120"/>
              </a:rPr>
              <a:t>行动一：问救人一命的关键问题（问题）</a:t>
            </a:r>
          </a:p>
          <a:p>
            <a:pPr marL="609608" indent="-609608">
              <a:buFont typeface="Garamond" pitchFamily="18" charset="0"/>
              <a:buAutoNum type="arabicPeriod"/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  <a:ea typeface="新細明體" charset="-120"/>
              </a:rPr>
              <a:t>行动二：劝说</a:t>
            </a:r>
          </a:p>
          <a:p>
            <a:pPr marL="609608" indent="-609608">
              <a:buFont typeface="Garamond" pitchFamily="18" charset="0"/>
              <a:buAutoNum type="arabicPeriod"/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  <a:ea typeface="新細明體" charset="-120"/>
              </a:rPr>
              <a:t>行动三：转介</a:t>
            </a:r>
          </a:p>
          <a:p>
            <a:pPr marL="609608" indent="-609608">
              <a:buFont typeface="Garamond" pitchFamily="18" charset="0"/>
              <a:buAutoNum type="arabicPeriod"/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  <a:ea typeface="新細明體" charset="-120"/>
              </a:rPr>
              <a:t>结语</a:t>
            </a:r>
            <a:endParaRPr lang="en-US" altLang="zh-TW" dirty="0">
              <a:solidFill>
                <a:schemeClr val="accent1">
                  <a:lumMod val="50000"/>
                </a:schemeClr>
              </a:solidFill>
              <a:latin typeface="Baskerville Old Face" pitchFamily="18" charset="0"/>
              <a:ea typeface="新細明體" charset="-120"/>
            </a:endParaRPr>
          </a:p>
          <a:p>
            <a:pPr marL="609608" indent="-609608">
              <a:buFont typeface="Garamond" pitchFamily="18" charset="0"/>
              <a:buAutoNum type="arabicPeriod"/>
            </a:pPr>
            <a:endParaRPr lang="en-US" altLang="zh-TW" dirty="0">
              <a:latin typeface="Baskerville Old Face" pitchFamily="18" charset="0"/>
              <a:ea typeface="新細明體" charset="-120"/>
            </a:endParaRPr>
          </a:p>
          <a:p>
            <a:pPr marL="609608" indent="-609608">
              <a:buNone/>
            </a:pPr>
            <a:endParaRPr lang="en-US" dirty="0"/>
          </a:p>
        </p:txBody>
      </p:sp>
    </p:spTree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667000" y="838200"/>
            <a:ext cx="6096000" cy="1354667"/>
          </a:xfrm>
        </p:spPr>
        <p:txBody>
          <a:bodyPr vert="horz" wrap="square" lIns="109126" tIns="54564" rIns="109126" bIns="54564" numCol="1" rtlCol="0" anchor="ctr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  <a:ea typeface="新細明體" charset="-120"/>
              </a:rPr>
              <a:t>关于自杀的误信与真相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3200400"/>
            <a:ext cx="10769600" cy="5147733"/>
          </a:xfrm>
        </p:spPr>
        <p:txBody>
          <a:bodyPr vert="horz" wrap="square" lIns="109126" tIns="54564" rIns="109126" bIns="54564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551282" indent="-551282" defTabSz="1074340">
              <a:defRPr/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  <a:ea typeface="新細明體" charset="-120"/>
              </a:rPr>
              <a:t>误信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  <a:ea typeface="新細明體" charset="-120"/>
              </a:rPr>
              <a:t>： 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ea typeface="新細明體" charset="-120"/>
              </a:rPr>
              <a:t>自杀是无法阻止或避免的 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  <a:ea typeface="新細明體" charset="-120"/>
              </a:rPr>
              <a:t>。</a:t>
            </a:r>
          </a:p>
          <a:p>
            <a:pPr marL="551282" indent="-551282" defTabSz="1074340">
              <a:defRPr/>
            </a:pPr>
            <a:r>
              <a:rPr lang="zh-TW" altLang="en-US" dirty="0">
                <a:solidFill>
                  <a:srgbClr val="FFC000"/>
                </a:solidFill>
                <a:ea typeface="新細明體" charset="-120"/>
              </a:rPr>
              <a:t>真相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  <a:ea typeface="新細明體" charset="-120"/>
              </a:rPr>
              <a:t>： 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ea typeface="新細明體" charset="-120"/>
              </a:rPr>
              <a:t>给在危机中的人及时与必需的帮助，他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  <a:ea typeface="新細明體" charset="-120"/>
              </a:rPr>
              <a:t> </a:t>
            </a:r>
            <a:endParaRPr lang="en-US" altLang="zh-TW" dirty="0">
              <a:solidFill>
                <a:schemeClr val="accent1">
                  <a:lumMod val="50000"/>
                </a:schemeClr>
              </a:solidFill>
              <a:ea typeface="新細明體" charset="-120"/>
            </a:endParaRPr>
          </a:p>
          <a:p>
            <a:pPr marL="551282" indent="-551282" defTabSz="1074340">
              <a:buNone/>
              <a:defRPr/>
            </a:pP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  <a:ea typeface="新細明體" charset="-120"/>
              </a:rPr>
              <a:t>                  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ea typeface="新細明體" charset="-120"/>
              </a:rPr>
              <a:t>们可能再也不会试图自杀 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  <a:ea typeface="新細明體" charset="-120"/>
              </a:rPr>
              <a:t>。</a:t>
            </a:r>
            <a:r>
              <a:rPr lang="zh-TW" altLang="en-US" dirty="0">
                <a:ea typeface="新細明體" charset="-120"/>
              </a:rPr>
              <a:t>	</a:t>
            </a:r>
          </a:p>
          <a:p>
            <a:pPr marL="551282" indent="-551282" defTabSz="1074340">
              <a:buNone/>
              <a:defRPr/>
            </a:pPr>
            <a:endParaRPr lang="en-US" dirty="0"/>
          </a:p>
        </p:txBody>
      </p:sp>
    </p:spTree>
  </p:cSld>
  <p:clrMapOvr>
    <a:masterClrMapping/>
  </p:clrMapOvr>
  <p:transition advTm="2400"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77333" y="-273756"/>
            <a:ext cx="10972800" cy="1354667"/>
          </a:xfrm>
        </p:spPr>
        <p:txBody>
          <a:bodyPr vert="horz" wrap="square" lIns="109126" tIns="54564" rIns="109126" bIns="54564" numCol="1" rtlCol="0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zh-CN" altLang="en-US" baseline="0" dirty="0">
                <a:solidFill>
                  <a:srgbClr val="FFFFFF"/>
                </a:solidFill>
                <a:latin typeface="Baskerville Old Face"/>
                <a:ea typeface="PMingLiU"/>
              </a:rPr>
              <a:t>关于自杀的误信与真相</a:t>
            </a:r>
            <a:endParaRPr lang="en-US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13089"/>
            <a:ext cx="10769600" cy="5147733"/>
          </a:xfrm>
        </p:spPr>
        <p:txBody>
          <a:bodyPr vert="horz" wrap="square" lIns="109126" tIns="54564" rIns="109126" bIns="54564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551282" indent="-551282" defTabSz="1074340">
              <a:defRPr/>
            </a:pPr>
            <a:r>
              <a:rPr lang="zh-CN" altLang="en-US" dirty="0">
                <a:solidFill>
                  <a:srgbClr val="FFC000"/>
                </a:solidFill>
                <a:latin typeface="Baskerville Old Face"/>
                <a:ea typeface="PMingLiU"/>
              </a:rPr>
              <a:t>误信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</a:rPr>
              <a:t>：当我们直接的问他人是否有自杀的念</a:t>
            </a:r>
            <a:endParaRPr lang="en-US" altLang="zh-CN" dirty="0">
              <a:solidFill>
                <a:schemeClr val="accent1">
                  <a:lumMod val="50000"/>
                </a:schemeClr>
              </a:solidFill>
            </a:endParaRPr>
          </a:p>
          <a:p>
            <a:pPr marL="551282" indent="-551282" defTabSz="1074340">
              <a:buNone/>
              <a:defRPr/>
            </a:pPr>
            <a:r>
              <a:rPr lang="en-US" altLang="zh-CN" dirty="0">
                <a:solidFill>
                  <a:schemeClr val="accent1">
                    <a:lumMod val="50000"/>
                  </a:schemeClr>
                </a:solidFill>
              </a:rPr>
              <a:t>               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</a:rPr>
              <a:t>  头，会让他们生气或增加他们自杀的倾</a:t>
            </a:r>
          </a:p>
          <a:p>
            <a:pPr marL="551282" indent="-551282" defTabSz="1074340">
              <a:buNone/>
              <a:defRPr/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</a:rPr>
              <a:t>                 向。</a:t>
            </a:r>
          </a:p>
          <a:p>
            <a:pPr marL="551282" indent="-551282" defTabSz="1074340">
              <a:defRPr/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</a:rPr>
              <a:t>真相：当我们直接的询问他人的自杀意图，</a:t>
            </a:r>
            <a:endParaRPr lang="en-US" altLang="zh-CN" dirty="0">
              <a:solidFill>
                <a:schemeClr val="accent1">
                  <a:lumMod val="50000"/>
                </a:schemeClr>
              </a:solidFill>
            </a:endParaRPr>
          </a:p>
          <a:p>
            <a:pPr marL="551282" indent="-551282" defTabSz="1074340">
              <a:buNone/>
              <a:defRPr/>
            </a:pPr>
            <a:r>
              <a:rPr lang="en-US" altLang="zh-CN" dirty="0">
                <a:solidFill>
                  <a:schemeClr val="accent1">
                    <a:lumMod val="50000"/>
                  </a:schemeClr>
                </a:solidFill>
              </a:rPr>
              <a:t>           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</a:rPr>
              <a:t>     我们帮助他们降低心中的焦虑，打开</a:t>
            </a:r>
            <a:endParaRPr lang="en-US" altLang="zh-CN" dirty="0">
              <a:solidFill>
                <a:schemeClr val="accent1">
                  <a:lumMod val="50000"/>
                </a:schemeClr>
              </a:solidFill>
            </a:endParaRPr>
          </a:p>
          <a:p>
            <a:pPr marL="551282" indent="-551282" defTabSz="1074340">
              <a:buNone/>
              <a:defRPr/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</a:rPr>
              <a:t>                了沟通的大门，同时可能减低他们冲动</a:t>
            </a:r>
          </a:p>
          <a:p>
            <a:pPr marL="551282" indent="-551282" defTabSz="1074340">
              <a:buNone/>
              <a:defRPr/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</a:rPr>
              <a:t>                行事的风险。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advTm="2400"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438400" y="914400"/>
            <a:ext cx="6172200" cy="1354667"/>
          </a:xfrm>
        </p:spPr>
        <p:txBody>
          <a:bodyPr vert="horz" wrap="square" lIns="109126" tIns="54564" rIns="109126" bIns="54564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609608" indent="-609608"/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  <a:ea typeface="新細明體" charset="-120"/>
              </a:rPr>
              <a:t>关于自杀的误信与真相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3352800"/>
            <a:ext cx="10769600" cy="2020711"/>
          </a:xfrm>
        </p:spPr>
        <p:txBody>
          <a:bodyPr vert="horz" wrap="square" lIns="109126" tIns="54564" rIns="109126" bIns="54564" numCol="1" rtlCol="0" anchor="t" anchorCtr="0" compatLnSpc="1">
            <a:prstTxWarp prst="textNoShape">
              <a:avLst/>
            </a:prstTxWarp>
            <a:normAutofit/>
          </a:bodyPr>
          <a:lstStyle/>
          <a:p>
            <a:pPr defTabSz="1074340">
              <a:tabLst>
                <a:tab pos="1759208" algn="l"/>
                <a:tab pos="1826942" algn="l"/>
              </a:tabLst>
              <a:defRPr/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  <a:ea typeface="新細明體" charset="-120"/>
              </a:rPr>
              <a:t>误信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  <a:ea typeface="新細明體" charset="-120"/>
              </a:rPr>
              <a:t>：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ea typeface="新細明體" charset="-120"/>
              </a:rPr>
              <a:t> 只有专家才能防止自杀。</a:t>
            </a:r>
            <a:endParaRPr lang="zh-TW" altLang="en-US" dirty="0">
              <a:solidFill>
                <a:schemeClr val="accent1">
                  <a:lumMod val="50000"/>
                </a:schemeClr>
              </a:solidFill>
              <a:ea typeface="新細明體" charset="-120"/>
            </a:endParaRPr>
          </a:p>
          <a:p>
            <a:pPr defTabSz="1074340">
              <a:tabLst>
                <a:tab pos="1759208" algn="l"/>
                <a:tab pos="1826942" algn="l"/>
              </a:tabLst>
              <a:defRPr/>
            </a:pPr>
            <a:r>
              <a:rPr lang="zh-TW" altLang="en-US" dirty="0">
                <a:solidFill>
                  <a:srgbClr val="FFC000"/>
                </a:solidFill>
                <a:ea typeface="新細明體" charset="-120"/>
              </a:rPr>
              <a:t>真相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  <a:ea typeface="新細明體" charset="-120"/>
              </a:rPr>
              <a:t>：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ea typeface="新細明體" charset="-120"/>
              </a:rPr>
              <a:t>预防自杀人人有责，每个人都能帮忙</a:t>
            </a:r>
          </a:p>
          <a:p>
            <a:pPr defTabSz="1074340">
              <a:buNone/>
              <a:tabLst>
                <a:tab pos="1759208" algn="l"/>
                <a:tab pos="1826942" algn="l"/>
              </a:tabLst>
              <a:defRPr/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ea typeface="新細明體" charset="-120"/>
              </a:rPr>
              <a:t>               减低或阻止自杀的悲剧发生。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advTm="2400"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0" y="497955"/>
            <a:ext cx="6096000" cy="1325563"/>
          </a:xfrm>
        </p:spPr>
        <p:txBody>
          <a:bodyPr vert="horz" wrap="square" lIns="109126" tIns="54564" rIns="109126" bIns="54564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609608" indent="-609608"/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  <a:ea typeface="新細明體" charset="-120"/>
              </a:rPr>
              <a:t>关于自杀的误信与真相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2362200"/>
            <a:ext cx="10668000" cy="2415822"/>
          </a:xfrm>
        </p:spPr>
        <p:txBody>
          <a:bodyPr vert="horz" wrap="square" lIns="109126" tIns="54564" rIns="109126" bIns="54564" numCol="1" rtlCol="0" anchor="t" anchorCtr="0" compatLnSpc="1">
            <a:prstTxWarp prst="textNoShape">
              <a:avLst/>
            </a:prstTxWarp>
            <a:normAutofit/>
          </a:bodyPr>
          <a:lstStyle/>
          <a:p>
            <a:pPr defTabSz="1074340">
              <a:tabLst>
                <a:tab pos="1759208" algn="l"/>
                <a:tab pos="1826942" algn="l"/>
              </a:tabLst>
              <a:defRPr/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  <a:ea typeface="新細明體" charset="-120"/>
              </a:rPr>
              <a:t>误信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  <a:ea typeface="新細明體" charset="-120"/>
              </a:rPr>
              <a:t>： 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ea typeface="新細明體" charset="-120"/>
              </a:rPr>
              <a:t>一旦一个人决定要自杀，没有任何人可</a:t>
            </a:r>
          </a:p>
          <a:p>
            <a:pPr defTabSz="1074340">
              <a:buNone/>
              <a:tabLst>
                <a:tab pos="1759208" algn="l"/>
                <a:tab pos="1826942" algn="l"/>
              </a:tabLst>
              <a:defRPr/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ea typeface="新細明體" charset="-120"/>
              </a:rPr>
              <a:t>                 以阻止他 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  <a:ea typeface="新細明體" charset="-120"/>
              </a:rPr>
              <a:t>。</a:t>
            </a:r>
          </a:p>
          <a:p>
            <a:pPr defTabSz="1074340">
              <a:tabLst>
                <a:tab pos="1759208" algn="l"/>
                <a:tab pos="1826942" algn="l"/>
              </a:tabLst>
              <a:defRPr/>
            </a:pPr>
            <a:r>
              <a:rPr lang="zh-TW" altLang="en-US" dirty="0">
                <a:solidFill>
                  <a:srgbClr val="FFC000"/>
                </a:solidFill>
                <a:ea typeface="新細明體" charset="-120"/>
              </a:rPr>
              <a:t>真相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  <a:ea typeface="新細明體" charset="-120"/>
              </a:rPr>
              <a:t>： 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ea typeface="新細明體" charset="-120"/>
              </a:rPr>
              <a:t>自杀是最能预防的死因，任何积极与正</a:t>
            </a:r>
          </a:p>
          <a:p>
            <a:pPr defTabSz="1074340">
              <a:buNone/>
              <a:tabLst>
                <a:tab pos="1759208" algn="l"/>
                <a:tab pos="1826942" algn="l"/>
              </a:tabLst>
              <a:defRPr/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ea typeface="新細明體" charset="-120"/>
              </a:rPr>
              <a:t>                 向的行动都可能挽救一个生命 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  <a:ea typeface="新細明體" charset="-120"/>
              </a:rPr>
              <a:t>。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defTabSz="1074340">
              <a:tabLst>
                <a:tab pos="1759208" algn="l"/>
                <a:tab pos="1826942" algn="l"/>
              </a:tabLst>
              <a:defRPr/>
            </a:pPr>
            <a:endParaRPr lang="en-US" dirty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447800" y="4765127"/>
            <a:ext cx="9572978" cy="125970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3793" dirty="0">
                <a:solidFill>
                  <a:schemeClr val="tx1">
                    <a:lumMod val="95000"/>
                  </a:schemeClr>
                </a:solidFill>
                <a:latin typeface="Baskerville Old Face" pitchFamily="18" charset="0"/>
              </a:rPr>
              <a:t>    </a:t>
            </a:r>
          </a:p>
          <a:p>
            <a:pPr algn="ctr" eaLnBrk="0" hangingPunct="0"/>
            <a:r>
              <a:rPr lang="zh-CN" altLang="en-US" sz="3793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  <a:ea typeface="新細明體" charset="-120"/>
              </a:rPr>
              <a:t>我能怎么帮助？问“救命”的问题</a:t>
            </a:r>
            <a:endParaRPr lang="en-US" sz="3319" dirty="0">
              <a:solidFill>
                <a:schemeClr val="accent1">
                  <a:lumMod val="50000"/>
                </a:schemeClr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 advTm="2112"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128889" y="448733"/>
            <a:ext cx="10114844" cy="4605867"/>
          </a:xfrm>
        </p:spPr>
        <p:txBody>
          <a:bodyPr vert="horz" wrap="square" lIns="109126" tIns="54564" rIns="109126" bIns="54564" numCol="1" rtlCol="0" anchor="ctr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/>
            <a:r>
              <a:rPr lang="en-US" sz="8533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               QPR</a:t>
            </a:r>
            <a:br>
              <a:rPr lang="en-US" sz="8533" i="1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</a:br>
            <a:br>
              <a:rPr lang="en-US" sz="8533" i="1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</a:br>
            <a:r>
              <a:rPr lang="zh-CN" altLang="en-US" sz="8533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自杀的征兆与警讯</a:t>
            </a:r>
            <a:r>
              <a:rPr lang="zh-CN" altLang="en-US" sz="8533" i="1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 </a:t>
            </a:r>
            <a:br>
              <a:rPr lang="en-US" sz="4267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</a:br>
            <a:r>
              <a:rPr lang="zh-TW" altLang="en-US" sz="4267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  <a:ea typeface="新細明體" charset="-120"/>
              </a:rPr>
              <a:t> </a:t>
            </a:r>
            <a:br>
              <a:rPr lang="en-US" altLang="zh-TW" sz="4267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  <a:ea typeface="新細明體" charset="-120"/>
              </a:rPr>
            </a:br>
            <a:r>
              <a:rPr lang="zh-CN" altLang="en-US" sz="4267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  <a:ea typeface="新細明體" charset="-120"/>
              </a:rPr>
              <a:t> 征兆与警讯的数量与自杀的风险成正比。所有的警讯与征兆都要重视与当真！</a:t>
            </a:r>
            <a:endParaRPr lang="en-US" sz="3793" u="sng" dirty="0">
              <a:solidFill>
                <a:schemeClr val="accent1">
                  <a:lumMod val="50000"/>
                </a:schemeClr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  <p:transition advTm="1552">
    <p:random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2240</TotalTime>
  <Words>1876</Words>
  <Application>Microsoft Office PowerPoint</Application>
  <PresentationFormat>Widescreen</PresentationFormat>
  <Paragraphs>172</Paragraphs>
  <Slides>32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4" baseType="lpstr">
      <vt:lpstr>Arial</vt:lpstr>
      <vt:lpstr>Baskerville Old Face</vt:lpstr>
      <vt:lpstr>Book Antiqua</vt:lpstr>
      <vt:lpstr>Calibri</vt:lpstr>
      <vt:lpstr>Calibri Light</vt:lpstr>
      <vt:lpstr>等线</vt:lpstr>
      <vt:lpstr>等线 Light</vt:lpstr>
      <vt:lpstr>Garamond</vt:lpstr>
      <vt:lpstr>新細明體</vt:lpstr>
      <vt:lpstr>新細明體</vt:lpstr>
      <vt:lpstr>Wingdings</vt:lpstr>
      <vt:lpstr>Office Theme</vt:lpstr>
      <vt:lpstr> </vt:lpstr>
      <vt:lpstr> </vt:lpstr>
      <vt:lpstr>QPR</vt:lpstr>
      <vt:lpstr>大纲</vt:lpstr>
      <vt:lpstr>关于自杀的误信与真相</vt:lpstr>
      <vt:lpstr>关于自杀的误信与真相</vt:lpstr>
      <vt:lpstr>关于自杀的误信与真相</vt:lpstr>
      <vt:lpstr>关于自杀的误信与真相</vt:lpstr>
      <vt:lpstr>               QPR  自杀的征兆与警讯     征兆与警讯的数量与自杀的风险成正比。所有的警讯与征兆都要重视与当真！</vt:lpstr>
      <vt:lpstr>自杀的征兆与警讯</vt:lpstr>
      <vt:lpstr>自杀的征兆与警讯</vt:lpstr>
      <vt:lpstr>自杀的征兆与警讯</vt:lpstr>
      <vt:lpstr>自杀的征兆与警讯</vt:lpstr>
      <vt:lpstr>行动一：问救命的关键问题</vt:lpstr>
      <vt:lpstr>Ｑ：询问自杀问题的要点</vt:lpstr>
      <vt:lpstr>Q：询问的要点</vt:lpstr>
      <vt:lpstr>Ｑ：问救命的问题</vt:lpstr>
      <vt:lpstr>Ｑ：问救命的问题</vt:lpstr>
      <vt:lpstr>Ｑ：问救命的问题</vt:lpstr>
      <vt:lpstr>坏的问法</vt:lpstr>
      <vt:lpstr>行动二：劝说</vt:lpstr>
      <vt:lpstr>P：劝说　</vt:lpstr>
      <vt:lpstr>P：劝说　</vt:lpstr>
      <vt:lpstr>行动三：转介</vt:lpstr>
      <vt:lpstr>R： 转介</vt:lpstr>
      <vt:lpstr>R： 转介</vt:lpstr>
      <vt:lpstr>结语</vt:lpstr>
      <vt:lpstr>请记得</vt:lpstr>
      <vt:lpstr>增进ＱＰＲ的成效</vt:lpstr>
      <vt:lpstr>增进ＱＰＲ的成效</vt:lpstr>
      <vt:lpstr>PowerPoint Presentation</vt:lpstr>
      <vt:lpstr>版权提醒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Selling an Idea or a Product</dc:title>
  <dc:creator>Jose Cardell</dc:creator>
  <cp:lastModifiedBy>Brian Quinnett</cp:lastModifiedBy>
  <cp:revision>124</cp:revision>
  <cp:lastPrinted>1998-11-13T22:05:56Z</cp:lastPrinted>
  <dcterms:created xsi:type="dcterms:W3CDTF">1995-06-02T22:06:36Z</dcterms:created>
  <dcterms:modified xsi:type="dcterms:W3CDTF">2016-03-17T15:26:05Z</dcterms:modified>
</cp:coreProperties>
</file>